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397.xml" ContentType="application/vnd.openxmlformats-officedocument.customXmlProperties+xml"/>
  <Override PartName="/customXml/itemProps398.xml" ContentType="application/vnd.openxmlformats-officedocument.customXmlProperties+xml"/>
  <Override PartName="/customXml/itemProps399.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32"/>
  </p:handoutMasterIdLst>
  <p:sldIdLst>
    <p:sldId id="383" r:id="rId5"/>
    <p:sldId id="260" r:id="rId7"/>
    <p:sldId id="261" r:id="rId8"/>
    <p:sldId id="651" r:id="rId9"/>
    <p:sldId id="655" r:id="rId10"/>
    <p:sldId id="652" r:id="rId11"/>
    <p:sldId id="662" r:id="rId12"/>
    <p:sldId id="663" r:id="rId13"/>
    <p:sldId id="664" r:id="rId14"/>
    <p:sldId id="665" r:id="rId15"/>
    <p:sldId id="548" r:id="rId16"/>
    <p:sldId id="653" r:id="rId17"/>
    <p:sldId id="656" r:id="rId18"/>
    <p:sldId id="666" r:id="rId19"/>
    <p:sldId id="654" r:id="rId20"/>
    <p:sldId id="667" r:id="rId21"/>
    <p:sldId id="668" r:id="rId22"/>
    <p:sldId id="580" r:id="rId23"/>
    <p:sldId id="657" r:id="rId24"/>
    <p:sldId id="658" r:id="rId25"/>
    <p:sldId id="659" r:id="rId26"/>
    <p:sldId id="549" r:id="rId27"/>
    <p:sldId id="660" r:id="rId28"/>
    <p:sldId id="661" r:id="rId29"/>
    <p:sldId id="608" r:id="rId30"/>
    <p:sldId id="302" r:id="rId31"/>
  </p:sldIdLst>
  <p:sldSz cx="12192000" cy="6858000"/>
  <p:notesSz cx="6858000" cy="9144000"/>
  <p:embeddedFontLst>
    <p:embeddedFont>
      <p:font typeface="Calibri" panose="020F0502020204030204"/>
      <p:regular r:id="rId37"/>
      <p:bold r:id="rId38"/>
      <p:italic r:id="rId39"/>
      <p:boldItalic r:id="rId40"/>
    </p:embeddedFont>
    <p:embeddedFont>
      <p:font typeface="MyFont" panose="02010609030101010101" charset="-122"/>
      <p:regular r:id="rId41"/>
    </p:embeddedFont>
    <p:embeddedFont>
      <p:font typeface="微软雅黑" panose="020B0503020204020204" charset="-122"/>
      <p:regular r:id="rId42"/>
    </p:embeddedFont>
  </p:embeddedFontLst>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3" userDrawn="1">
          <p15:clr>
            <a:srgbClr val="A4A3A4"/>
          </p15:clr>
        </p15:guide>
        <p15:guide id="2" pos="39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DFD"/>
    <a:srgbClr val="C3ACE4"/>
    <a:srgbClr val="A1B3E0"/>
    <a:srgbClr val="75CCD1"/>
    <a:srgbClr val="3DB1BA"/>
    <a:srgbClr val="6F3DBA"/>
    <a:srgbClr val="3D5EBA"/>
    <a:srgbClr val="EAEFFA"/>
    <a:srgbClr val="436FDE"/>
    <a:srgbClr val="688D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77C8A2-A617-4684-9660-262497D6A83C}" styleName="补充样式1">
    <a:wholeTbl>
      <a:tcTxStyle>
        <a:fontRef idx="none">
          <a:srgbClr val="08090C"/>
        </a:fontRef>
      </a:tcTxStyle>
      <a:tcStyle>
        <a:tcBdr>
          <a:left>
            <a:ln>
              <a:noFill/>
            </a:ln>
          </a:left>
          <a:right>
            <a:ln>
              <a:noFill/>
            </a:ln>
          </a:right>
          <a:top>
            <a:ln w="19050" cmpd="sng">
              <a:solidFill>
                <a:schemeClr val="accent1"/>
              </a:solidFill>
              <a:prstDash val="solid"/>
            </a:ln>
          </a:top>
          <a:bottom>
            <a:ln w="1905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1"/>
              <a:lumOff val="89999"/>
            </a:schemeClr>
          </a:solidFill>
        </a:fill>
      </a:tcStyle>
    </a:band2H>
    <a:band1V>
      <a:tcStyle>
        <a:tcBdr/>
        <a:fill>
          <a:solidFill>
            <a:schemeClr val="accent1">
              <a:lumMod val="10001"/>
              <a:lumOff val="89999"/>
            </a:schemeClr>
          </a:solidFill>
        </a:fill>
      </a:tcStyle>
    </a:band1V>
    <a:lastCol>
      <a:tcTxStyle b="on">
        <a:fontRef idx="none">
          <a:srgbClr val="08090C"/>
        </a:fontRef>
      </a:tcTxStyle>
      <a:tcStyle>
        <a:tcBdr/>
        <a:fill>
          <a:solidFill>
            <a:schemeClr val="accent1">
              <a:lumMod val="20002"/>
              <a:lumOff val="79998"/>
            </a:schemeClr>
          </a:solidFill>
        </a:fill>
      </a:tcStyle>
    </a:lastCol>
    <a:firstCol>
      <a:tcTxStyle b="on">
        <a:fontRef idx="none">
          <a:schemeClr val="accent1"/>
        </a:fontRef>
      </a:tcTxStyle>
      <a:tcStyle>
        <a:tcBdr/>
        <a:fill>
          <a:solidFill>
            <a:schemeClr val="accent1">
              <a:lumMod val="20002"/>
              <a:lumOff val="79998"/>
            </a:schemeClr>
          </a:solidFill>
        </a:fill>
      </a:tcStyle>
    </a:firstCol>
    <a:lastRow>
      <a:tcTxStyle b="on">
        <a:fontRef idx="none">
          <a:schemeClr val="accent1"/>
        </a:fontRef>
      </a:tcTxStyle>
      <a:tcStyle>
        <a:tcBdr>
          <a:left>
            <a:ln>
              <a:noFill/>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firstRow>
      <a:tcTxStyle b="on">
        <a:fontRef idx="none">
          <a:schemeClr val="accent1"/>
        </a:fontRef>
      </a:tcTxStyle>
      <a:tcStyle>
        <a:tcBdr>
          <a:left>
            <a:ln>
              <a:noFill/>
            </a:ln>
          </a:left>
          <a:right>
            <a:ln>
              <a:noFill/>
            </a:ln>
          </a:right>
          <a:top>
            <a:ln w="19050" cmpd="sng">
              <a:solidFill>
                <a:schemeClr val="accent1"/>
              </a:solidFill>
              <a:prstDash val="solid"/>
            </a:ln>
          </a:top>
          <a:bottom>
            <a:ln w="9525" cmpd="sng">
              <a:solidFill>
                <a:schemeClr val="accent1"/>
              </a:solidFill>
              <a:prstDash val="solid"/>
            </a:ln>
          </a:bottom>
          <a:insideH>
            <a:ln>
              <a:noFill/>
            </a:ln>
          </a:insideH>
          <a:insideV>
            <a:ln>
              <a:noFill/>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163"/>
        <p:guide pos="3968"/>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6" Type="http://schemas.openxmlformats.org/officeDocument/2006/relationships/tags" Target="tags/tag400.xml"/><Relationship Id="rId45" Type="http://schemas.openxmlformats.org/officeDocument/2006/relationships/customXml" Target="../customXml/item3.xml"/><Relationship Id="rId44" Type="http://schemas.openxmlformats.org/officeDocument/2006/relationships/customXml" Target="../customXml/item2.xml"/><Relationship Id="rId43" Type="http://schemas.openxmlformats.org/officeDocument/2006/relationships/customXml" Target="../customXml/item1.xml"/><Relationship Id="rId42" Type="http://schemas.openxmlformats.org/officeDocument/2006/relationships/font" Target="fonts/font6.fntdata"/><Relationship Id="rId41" Type="http://schemas.openxmlformats.org/officeDocument/2006/relationships/font" Target="fonts/font5.fntdata"/><Relationship Id="rId40" Type="http://schemas.openxmlformats.org/officeDocument/2006/relationships/font" Target="fonts/font4.fntdata"/><Relationship Id="rId4" Type="http://schemas.openxmlformats.org/officeDocument/2006/relationships/slideMaster" Target="slideMasters/slideMaster3.xml"/><Relationship Id="rId39" Type="http://schemas.openxmlformats.org/officeDocument/2006/relationships/font" Target="fonts/font3.fntdata"/><Relationship Id="rId38" Type="http://schemas.openxmlformats.org/officeDocument/2006/relationships/font" Target="fonts/font2.fntdata"/><Relationship Id="rId37" Type="http://schemas.openxmlformats.org/officeDocument/2006/relationships/font" Target="fonts/font1.fntdata"/><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tags" Target="../tags/tag273.xml"/><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tags" Target="../tags/tag272.xml"/></Relationships>
</file>

<file path=ppt/slides/_rels/slide11.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image" Target="../media/image3.jpeg"/><Relationship Id="rId18" Type="http://schemas.openxmlformats.org/officeDocument/2006/relationships/notesSlide" Target="../notesSlides/notesSlide11.xml"/><Relationship Id="rId17" Type="http://schemas.openxmlformats.org/officeDocument/2006/relationships/slideLayout" Target="../slideLayouts/slideLayout1.xml"/><Relationship Id="rId16" Type="http://schemas.openxmlformats.org/officeDocument/2006/relationships/tags" Target="../tags/tag287.xml"/><Relationship Id="rId15" Type="http://schemas.openxmlformats.org/officeDocument/2006/relationships/image" Target="../media/image2.png"/><Relationship Id="rId14" Type="http://schemas.openxmlformats.org/officeDocument/2006/relationships/tags" Target="../tags/tag286.xml"/><Relationship Id="rId13" Type="http://schemas.openxmlformats.org/officeDocument/2006/relationships/tags" Target="../tags/tag285.xml"/><Relationship Id="rId12" Type="http://schemas.openxmlformats.org/officeDocument/2006/relationships/tags" Target="../tags/tag284.xml"/><Relationship Id="rId11" Type="http://schemas.openxmlformats.org/officeDocument/2006/relationships/tags" Target="../tags/tag283.xml"/><Relationship Id="rId10" Type="http://schemas.openxmlformats.org/officeDocument/2006/relationships/tags" Target="../tags/tag282.xml"/><Relationship Id="rId1" Type="http://schemas.openxmlformats.org/officeDocument/2006/relationships/tags" Target="../tags/tag274.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tags" Target="../tags/tag289.xml"/><Relationship Id="rId2" Type="http://schemas.openxmlformats.org/officeDocument/2006/relationships/image" Target="../media/image5.png"/><Relationship Id="rId1" Type="http://schemas.openxmlformats.org/officeDocument/2006/relationships/tags" Target="../tags/tag288.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hyperlink" Target="https://gitee.com/dolphindb/Tutorials_CN/blob/master/dolphindb_user_guide.md" TargetMode="External"/><Relationship Id="rId5" Type="http://schemas.openxmlformats.org/officeDocument/2006/relationships/tags" Target="../tags/tag292.xml"/><Relationship Id="rId4" Type="http://schemas.openxmlformats.org/officeDocument/2006/relationships/hyperlink" Target="https://pypi.org/project/dolphindb/1.30.21.1/#files" TargetMode="External"/><Relationship Id="rId3" Type="http://schemas.openxmlformats.org/officeDocument/2006/relationships/tags" Target="../tags/tag291.xml"/><Relationship Id="rId2" Type="http://schemas.openxmlformats.org/officeDocument/2006/relationships/image" Target="../media/image5.png"/><Relationship Id="rId10" Type="http://schemas.openxmlformats.org/officeDocument/2006/relationships/notesSlide" Target="../notesSlides/notesSlide13.xml"/><Relationship Id="rId1" Type="http://schemas.openxmlformats.org/officeDocument/2006/relationships/tags" Target="../tags/tag290.xml"/></Relationships>
</file>

<file path=ppt/slides/_rels/slide14.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image" Target="../media/image5.png"/><Relationship Id="rId15" Type="http://schemas.openxmlformats.org/officeDocument/2006/relationships/notesSlide" Target="../notesSlides/notesSlide14.xml"/><Relationship Id="rId14" Type="http://schemas.openxmlformats.org/officeDocument/2006/relationships/slideLayout" Target="../slideLayouts/slideLayout1.xml"/><Relationship Id="rId13" Type="http://schemas.openxmlformats.org/officeDocument/2006/relationships/tags" Target="../tags/tag306.xml"/><Relationship Id="rId12" Type="http://schemas.openxmlformats.org/officeDocument/2006/relationships/tags" Target="../tags/tag305.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tags" Target="../tags/tag295.xml"/></Relationships>
</file>

<file path=ppt/slides/_rels/slide15.xml.rels><?xml version="1.0" encoding="UTF-8" standalone="yes"?>
<Relationships xmlns="http://schemas.openxmlformats.org/package/2006/relationships"><Relationship Id="rId9" Type="http://schemas.openxmlformats.org/officeDocument/2006/relationships/tags" Target="../tags/tag308.xml"/><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5.png"/><Relationship Id="rId11" Type="http://schemas.openxmlformats.org/officeDocument/2006/relationships/notesSlide" Target="../notesSlides/notesSlide15.xml"/><Relationship Id="rId10" Type="http://schemas.openxmlformats.org/officeDocument/2006/relationships/slideLayout" Target="../slideLayouts/slideLayout1.xml"/><Relationship Id="rId1" Type="http://schemas.openxmlformats.org/officeDocument/2006/relationships/tags" Target="../tags/tag307.xml"/></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image" Target="../media/image5.png"/><Relationship Id="rId1" Type="http://schemas.openxmlformats.org/officeDocument/2006/relationships/tags" Target="../tags/tag309.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317.xml"/><Relationship Id="rId3" Type="http://schemas.openxmlformats.org/officeDocument/2006/relationships/tags" Target="../tags/tag316.xml"/><Relationship Id="rId2" Type="http://schemas.openxmlformats.org/officeDocument/2006/relationships/image" Target="../media/image5.png"/><Relationship Id="rId1" Type="http://schemas.openxmlformats.org/officeDocument/2006/relationships/tags" Target="../tags/tag315.xml"/></Relationships>
</file>

<file path=ppt/slides/_rels/slide18.xml.rels><?xml version="1.0" encoding="UTF-8" standalone="yes"?>
<Relationships xmlns="http://schemas.openxmlformats.org/package/2006/relationships"><Relationship Id="rId9" Type="http://schemas.openxmlformats.org/officeDocument/2006/relationships/tags" Target="../tags/tag325.xml"/><Relationship Id="rId8" Type="http://schemas.openxmlformats.org/officeDocument/2006/relationships/tags" Target="../tags/tag324.xml"/><Relationship Id="rId7" Type="http://schemas.openxmlformats.org/officeDocument/2006/relationships/tags" Target="../tags/tag323.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image" Target="../media/image3.jpeg"/><Relationship Id="rId18" Type="http://schemas.openxmlformats.org/officeDocument/2006/relationships/notesSlide" Target="../notesSlides/notesSlide18.xml"/><Relationship Id="rId17" Type="http://schemas.openxmlformats.org/officeDocument/2006/relationships/slideLayout" Target="../slideLayouts/slideLayout1.xml"/><Relationship Id="rId16" Type="http://schemas.openxmlformats.org/officeDocument/2006/relationships/tags" Target="../tags/tag331.xml"/><Relationship Id="rId15" Type="http://schemas.openxmlformats.org/officeDocument/2006/relationships/image" Target="../media/image2.png"/><Relationship Id="rId14" Type="http://schemas.openxmlformats.org/officeDocument/2006/relationships/tags" Target="../tags/tag330.xml"/><Relationship Id="rId13" Type="http://schemas.openxmlformats.org/officeDocument/2006/relationships/tags" Target="../tags/tag329.xml"/><Relationship Id="rId12" Type="http://schemas.openxmlformats.org/officeDocument/2006/relationships/tags" Target="../tags/tag328.xml"/><Relationship Id="rId11" Type="http://schemas.openxmlformats.org/officeDocument/2006/relationships/tags" Target="../tags/tag327.xml"/><Relationship Id="rId10" Type="http://schemas.openxmlformats.org/officeDocument/2006/relationships/tags" Target="../tags/tag326.xml"/><Relationship Id="rId1" Type="http://schemas.openxmlformats.org/officeDocument/2006/relationships/tags" Target="../tags/tag318.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tags" Target="../tags/tag333.xml"/><Relationship Id="rId2" Type="http://schemas.openxmlformats.org/officeDocument/2006/relationships/image" Target="../media/image5.png"/><Relationship Id="rId1" Type="http://schemas.openxmlformats.org/officeDocument/2006/relationships/tags" Target="../tags/tag332.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3" Type="http://schemas.openxmlformats.org/officeDocument/2006/relationships/notesSlide" Target="../notesSlides/notesSlide2.xml"/><Relationship Id="rId42" Type="http://schemas.openxmlformats.org/officeDocument/2006/relationships/slideLayout" Target="../slideLayouts/slideLayout1.xml"/><Relationship Id="rId41" Type="http://schemas.openxmlformats.org/officeDocument/2006/relationships/tags" Target="../tags/tag241.xml"/><Relationship Id="rId40" Type="http://schemas.openxmlformats.org/officeDocument/2006/relationships/tags" Target="../tags/tag240.xml"/><Relationship Id="rId4" Type="http://schemas.openxmlformats.org/officeDocument/2006/relationships/tags" Target="../tags/tag205.xml"/><Relationship Id="rId39" Type="http://schemas.openxmlformats.org/officeDocument/2006/relationships/tags" Target="../tags/tag239.xml"/><Relationship Id="rId38" Type="http://schemas.openxmlformats.org/officeDocument/2006/relationships/tags" Target="../tags/tag238.xml"/><Relationship Id="rId37" Type="http://schemas.openxmlformats.org/officeDocument/2006/relationships/image" Target="../media/image2.png"/><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9" Type="http://schemas.openxmlformats.org/officeDocument/2006/relationships/tags" Target="../tags/tag339.xml"/><Relationship Id="rId8" Type="http://schemas.openxmlformats.org/officeDocument/2006/relationships/tags" Target="../tags/tag338.xml"/><Relationship Id="rId7" Type="http://schemas.openxmlformats.org/officeDocument/2006/relationships/tags" Target="../tags/tag337.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hyperlink" Target="https://docs.dolphindb.cn/zh/funcs/i/installPlugin.html" TargetMode="External"/><Relationship Id="rId3" Type="http://schemas.openxmlformats.org/officeDocument/2006/relationships/hyperlink" Target="https://docs.dolphindb.cn/zh/funcs/l/listRemotePlugins.html" TargetMode="External"/><Relationship Id="rId2" Type="http://schemas.openxmlformats.org/officeDocument/2006/relationships/image" Target="../media/image5.png"/><Relationship Id="rId12" Type="http://schemas.openxmlformats.org/officeDocument/2006/relationships/notesSlide" Target="../notesSlides/notesSlide20.xml"/><Relationship Id="rId11" Type="http://schemas.openxmlformats.org/officeDocument/2006/relationships/slideLayout" Target="../slideLayouts/slideLayout1.xml"/><Relationship Id="rId10" Type="http://schemas.openxmlformats.org/officeDocument/2006/relationships/tags" Target="../tags/tag340.xml"/><Relationship Id="rId1" Type="http://schemas.openxmlformats.org/officeDocument/2006/relationships/tags" Target="../tags/tag334.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tags" Target="../tags/tag343.xml"/><Relationship Id="rId3" Type="http://schemas.openxmlformats.org/officeDocument/2006/relationships/tags" Target="../tags/tag342.xml"/><Relationship Id="rId2" Type="http://schemas.openxmlformats.org/officeDocument/2006/relationships/image" Target="../media/image5.png"/><Relationship Id="rId1" Type="http://schemas.openxmlformats.org/officeDocument/2006/relationships/tags" Target="../tags/tag341.xml"/></Relationships>
</file>

<file path=ppt/slides/_rels/slide22.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image" Target="../media/image3.jpeg"/><Relationship Id="rId18" Type="http://schemas.openxmlformats.org/officeDocument/2006/relationships/notesSlide" Target="../notesSlides/notesSlide22.xml"/><Relationship Id="rId17" Type="http://schemas.openxmlformats.org/officeDocument/2006/relationships/slideLayout" Target="../slideLayouts/slideLayout1.xml"/><Relationship Id="rId16" Type="http://schemas.openxmlformats.org/officeDocument/2006/relationships/tags" Target="../tags/tag357.xml"/><Relationship Id="rId15" Type="http://schemas.openxmlformats.org/officeDocument/2006/relationships/image" Target="../media/image2.png"/><Relationship Id="rId14" Type="http://schemas.openxmlformats.org/officeDocument/2006/relationships/tags" Target="../tags/tag356.xml"/><Relationship Id="rId13" Type="http://schemas.openxmlformats.org/officeDocument/2006/relationships/tags" Target="../tags/tag355.xml"/><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tags" Target="../tags/tag344.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359.xml"/><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tags" Target="../tags/tag358.xml"/></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xml"/><Relationship Id="rId4" Type="http://schemas.openxmlformats.org/officeDocument/2006/relationships/tags" Target="../tags/tag362.xml"/><Relationship Id="rId3" Type="http://schemas.openxmlformats.org/officeDocument/2006/relationships/tags" Target="../tags/tag361.xml"/><Relationship Id="rId2" Type="http://schemas.openxmlformats.org/officeDocument/2006/relationships/image" Target="../media/image5.png"/><Relationship Id="rId1" Type="http://schemas.openxmlformats.org/officeDocument/2006/relationships/tags" Target="../tags/tag360.xml"/></Relationships>
</file>

<file path=ppt/slides/_rels/slide25.xml.rels><?xml version="1.0" encoding="UTF-8" standalone="yes"?>
<Relationships xmlns="http://schemas.openxmlformats.org/package/2006/relationships"><Relationship Id="rId9" Type="http://schemas.openxmlformats.org/officeDocument/2006/relationships/tags" Target="../tags/tag370.xml"/><Relationship Id="rId8" Type="http://schemas.openxmlformats.org/officeDocument/2006/relationships/tags" Target="../tags/tag369.xml"/><Relationship Id="rId7" Type="http://schemas.openxmlformats.org/officeDocument/2006/relationships/tags" Target="../tags/tag368.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image" Target="../media/image3.jpeg"/><Relationship Id="rId18" Type="http://schemas.openxmlformats.org/officeDocument/2006/relationships/notesSlide" Target="../notesSlides/notesSlide25.xml"/><Relationship Id="rId17" Type="http://schemas.openxmlformats.org/officeDocument/2006/relationships/slideLayout" Target="../slideLayouts/slideLayout1.xml"/><Relationship Id="rId16" Type="http://schemas.openxmlformats.org/officeDocument/2006/relationships/tags" Target="../tags/tag376.xml"/><Relationship Id="rId15" Type="http://schemas.openxmlformats.org/officeDocument/2006/relationships/image" Target="../media/image2.png"/><Relationship Id="rId14" Type="http://schemas.openxmlformats.org/officeDocument/2006/relationships/tags" Target="../tags/tag375.xml"/><Relationship Id="rId13" Type="http://schemas.openxmlformats.org/officeDocument/2006/relationships/tags" Target="../tags/tag374.xml"/><Relationship Id="rId12" Type="http://schemas.openxmlformats.org/officeDocument/2006/relationships/tags" Target="../tags/tag373.xml"/><Relationship Id="rId11" Type="http://schemas.openxmlformats.org/officeDocument/2006/relationships/tags" Target="../tags/tag372.xml"/><Relationship Id="rId10" Type="http://schemas.openxmlformats.org/officeDocument/2006/relationships/tags" Target="../tags/tag371.xml"/><Relationship Id="rId1" Type="http://schemas.openxmlformats.org/officeDocument/2006/relationships/tags" Target="../tags/tag363.xml"/></Relationships>
</file>

<file path=ppt/slides/_rels/slide26.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4" Type="http://schemas.openxmlformats.org/officeDocument/2006/relationships/notesSlide" Target="../notesSlides/notesSlide26.xml"/><Relationship Id="rId23" Type="http://schemas.openxmlformats.org/officeDocument/2006/relationships/slideLayout" Target="../slideLayouts/slideLayout1.xml"/><Relationship Id="rId22" Type="http://schemas.openxmlformats.org/officeDocument/2006/relationships/tags" Target="../tags/tag396.xml"/><Relationship Id="rId21" Type="http://schemas.openxmlformats.org/officeDocument/2006/relationships/tags" Target="../tags/tag395.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394.xml"/><Relationship Id="rId18" Type="http://schemas.openxmlformats.org/officeDocument/2006/relationships/tags" Target="../tags/tag393.xml"/><Relationship Id="rId17" Type="http://schemas.openxmlformats.org/officeDocument/2006/relationships/tags" Target="../tags/tag392.xml"/><Relationship Id="rId16" Type="http://schemas.openxmlformats.org/officeDocument/2006/relationships/tags" Target="../tags/tag391.xml"/><Relationship Id="rId15" Type="http://schemas.openxmlformats.org/officeDocument/2006/relationships/tags" Target="../tags/tag390.xml"/><Relationship Id="rId14" Type="http://schemas.openxmlformats.org/officeDocument/2006/relationships/tags" Target="../tags/tag389.xml"/><Relationship Id="rId13" Type="http://schemas.openxmlformats.org/officeDocument/2006/relationships/tags" Target="../tags/tag388.xml"/><Relationship Id="rId12" Type="http://schemas.openxmlformats.org/officeDocument/2006/relationships/tags" Target="../tags/tag387.xml"/><Relationship Id="rId11" Type="http://schemas.openxmlformats.org/officeDocument/2006/relationships/tags" Target="../tags/tag386.xml"/><Relationship Id="rId10" Type="http://schemas.openxmlformats.org/officeDocument/2006/relationships/tags" Target="../tags/tag385.xml"/><Relationship Id="rId1" Type="http://schemas.openxmlformats.org/officeDocument/2006/relationships/tags" Target="../tags/tag377.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5.xml"/><Relationship Id="rId15" Type="http://schemas.openxmlformats.org/officeDocument/2006/relationships/image" Target="../media/image2.png"/><Relationship Id="rId14" Type="http://schemas.openxmlformats.org/officeDocument/2006/relationships/tags" Target="../tags/tag254.xml"/><Relationship Id="rId13" Type="http://schemas.openxmlformats.org/officeDocument/2006/relationships/tags" Target="../tags/tag253.xml"/><Relationship Id="rId12" Type="http://schemas.openxmlformats.org/officeDocument/2006/relationships/tags" Target="../tags/tag252.xml"/><Relationship Id="rId11" Type="http://schemas.openxmlformats.org/officeDocument/2006/relationships/tags" Target="../tags/tag251.xml"/><Relationship Id="rId10" Type="http://schemas.openxmlformats.org/officeDocument/2006/relationships/tags" Target="../tags/tag250.xml"/><Relationship Id="rId1" Type="http://schemas.openxmlformats.org/officeDocument/2006/relationships/tags" Target="../tags/tag242.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257.xml"/><Relationship Id="rId3" Type="http://schemas.openxmlformats.org/officeDocument/2006/relationships/image" Target="../media/image5.png"/><Relationship Id="rId2" Type="http://schemas.openxmlformats.org/officeDocument/2006/relationships/tags" Target="../tags/tag256.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tags" Target="../tags/tag259.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hyperlink" Target="https://github.com/dolphindb/excel-add-in/releases" TargetMode="External"/><Relationship Id="rId2" Type="http://schemas.openxmlformats.org/officeDocument/2006/relationships/image" Target="../media/image5.png"/><Relationship Id="rId1" Type="http://schemas.openxmlformats.org/officeDocument/2006/relationships/tags" Target="../tags/tag258.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image" Target="../media/image5.png"/><Relationship Id="rId1" Type="http://schemas.openxmlformats.org/officeDocument/2006/relationships/tags" Target="../tags/tag260.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image" Target="../media/image5.png"/><Relationship Id="rId1" Type="http://schemas.openxmlformats.org/officeDocument/2006/relationships/tags" Target="../tags/tag263.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image" Target="../media/image5.png"/><Relationship Id="rId1" Type="http://schemas.openxmlformats.org/officeDocument/2006/relationships/tags" Target="../tags/tag266.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image" Target="../media/image5.png"/><Relationship Id="rId1" Type="http://schemas.openxmlformats.org/officeDocument/2006/relationships/tags" Target="../tags/tag26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ch14-DolphinDB </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与</a:t>
            </a: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 Excel </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和</a:t>
            </a: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 Python </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交互</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案例：日频因子分析</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文本框 7"/>
          <p:cNvSpPr txBox="1"/>
          <p:nvPr/>
        </p:nvSpPr>
        <p:spPr>
          <a:xfrm>
            <a:off x="1122680" y="974090"/>
            <a:ext cx="9688195" cy="660400"/>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步骤四：</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进行进一步分析处理</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zh-CN" altLang="en-US" sz="5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例如可以通过</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筛选年化收益率</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&gt; 15%</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，夏普比率</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&gt; 1</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，收益回撤比</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&gt; 2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的结果，</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得到目标期货的信息。</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5" name="图片 4"/>
          <p:cNvPicPr>
            <a:picLocks noChangeAspect="1"/>
          </p:cNvPicPr>
          <p:nvPr/>
        </p:nvPicPr>
        <p:blipFill>
          <a:blip r:embed="rId3"/>
          <a:stretch>
            <a:fillRect/>
          </a:stretch>
        </p:blipFill>
        <p:spPr>
          <a:xfrm>
            <a:off x="1214755" y="1790065"/>
            <a:ext cx="6096000" cy="4391025"/>
          </a:xfrm>
          <a:prstGeom prst="rect">
            <a:avLst/>
          </a:prstGeom>
        </p:spPr>
      </p:pic>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Python API</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介绍</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1071245" y="1021715"/>
            <a:ext cx="9812020" cy="1938020"/>
          </a:xfrm>
          <a:prstGeom prst="rect">
            <a:avLst/>
          </a:prstGeom>
        </p:spPr>
        <p:txBody>
          <a:bodyPr wrap="square">
            <a:spAutoFit/>
          </a:bodyPr>
          <a:p>
            <a:pPr indent="0"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API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提供的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开发包，用于连接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服务端和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客户端，实现数据的</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双向传输和脚本的调用执行</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API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可以方便用户在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环境中调用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，进行数据的处理、分析和建模等操作，利用其优秀的计算性能和强大的存储能力，帮助读者加速数据的处理和分析。</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API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调用的计算脚本实质上是在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的客户端执行的，</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客户端不承担计算任务。</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文本框 14"/>
          <p:cNvSpPr txBox="1"/>
          <p:nvPr/>
        </p:nvSpPr>
        <p:spPr>
          <a:xfrm>
            <a:off x="1215390" y="3676015"/>
            <a:ext cx="3065780" cy="1968500"/>
          </a:xfrm>
          <a:prstGeom prst="rect">
            <a:avLst/>
          </a:prstGeom>
          <a:noFill/>
        </p:spPr>
        <p:txBody>
          <a:bodyPr wrap="square" rtlCol="0" anchor="t">
            <a:spAutoFit/>
          </a:bodyPr>
          <a:p>
            <a:pPr indent="0">
              <a:buFont typeface="Wingdings" panose="05000000000000000000" charset="0"/>
              <a:buNone/>
            </a:pPr>
            <a:r>
              <a:rPr sz="16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常用功能​</a:t>
            </a:r>
            <a:endParaRPr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buFont typeface="Wingdings" panose="05000000000000000000" charset="0"/>
              <a:buChar char="Ø"/>
            </a:pPr>
            <a:endParaRPr lang="zh-CN" sz="10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上传和下载对象</a:t>
            </a:r>
            <a:endPar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发送</a:t>
            </a:r>
            <a:r>
              <a:rPr 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DolphinDB </a:t>
            </a:r>
            <a:r>
              <a:rPr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脚本​</a:t>
            </a:r>
            <a:endPar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创建数据库和读写数据表</a:t>
            </a:r>
            <a:r>
              <a:rPr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订阅</a:t>
            </a:r>
            <a:r>
              <a:rPr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流数据</a:t>
            </a:r>
            <a:r>
              <a:rPr 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表</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4" name="矩形 3"/>
          <p:cNvSpPr/>
          <p:nvPr/>
        </p:nvSpPr>
        <p:spPr>
          <a:xfrm>
            <a:off x="5784215" y="3676015"/>
            <a:ext cx="1533525" cy="1066800"/>
          </a:xfrm>
          <a:prstGeom prst="rect">
            <a:avLst/>
          </a:prstGeom>
          <a:noFill/>
          <a:ln w="28575" cmpd="sng">
            <a:solidFill>
              <a:schemeClr val="accent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solidFill>
                  <a:schemeClr val="tx2"/>
                </a:solidFill>
                <a:latin typeface="阿里巴巴普惠体 3.0 55 Regular" panose="00020600040101010101" charset="-122"/>
                <a:ea typeface="阿里巴巴普惠体 3.0 55 Regular" panose="00020600040101010101" charset="-122"/>
              </a:rPr>
              <a:t>Python Client</a:t>
            </a:r>
            <a:endParaRPr lang="en-US" altLang="zh-CN">
              <a:solidFill>
                <a:schemeClr val="tx2"/>
              </a:solidFill>
              <a:latin typeface="阿里巴巴普惠体 3.0 55 Regular" panose="00020600040101010101" charset="-122"/>
              <a:ea typeface="阿里巴巴普惠体 3.0 55 Regular" panose="00020600040101010101" charset="-122"/>
            </a:endParaRPr>
          </a:p>
        </p:txBody>
      </p:sp>
      <p:sp>
        <p:nvSpPr>
          <p:cNvPr id="5" name="矩形 4"/>
          <p:cNvSpPr/>
          <p:nvPr/>
        </p:nvSpPr>
        <p:spPr>
          <a:xfrm>
            <a:off x="9074785" y="3676015"/>
            <a:ext cx="1533525" cy="1066800"/>
          </a:xfrm>
          <a:prstGeom prst="rect">
            <a:avLst/>
          </a:prstGeom>
          <a:noFill/>
          <a:ln w="28575" cmpd="sng">
            <a:solidFill>
              <a:schemeClr val="accent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solidFill>
                  <a:schemeClr val="tx2"/>
                </a:solidFill>
                <a:latin typeface="阿里巴巴普惠体 3.0 55 Regular" panose="00020600040101010101" charset="-122"/>
                <a:ea typeface="阿里巴巴普惠体 3.0 55 Regular" panose="00020600040101010101" charset="-122"/>
              </a:rPr>
              <a:t>DolphinDB Server</a:t>
            </a:r>
            <a:endParaRPr lang="en-US" altLang="zh-CN">
              <a:solidFill>
                <a:schemeClr val="tx2"/>
              </a:solidFill>
              <a:latin typeface="阿里巴巴普惠体 3.0 55 Regular" panose="00020600040101010101" charset="-122"/>
              <a:ea typeface="阿里巴巴普惠体 3.0 55 Regular" panose="00020600040101010101" charset="-122"/>
            </a:endParaRPr>
          </a:p>
        </p:txBody>
      </p:sp>
      <p:cxnSp>
        <p:nvCxnSpPr>
          <p:cNvPr id="7" name="直接箭头连接符 6"/>
          <p:cNvCxnSpPr>
            <a:stCxn id="5" idx="1"/>
            <a:endCxn id="4" idx="3"/>
          </p:cNvCxnSpPr>
          <p:nvPr/>
        </p:nvCxnSpPr>
        <p:spPr>
          <a:xfrm flipH="1">
            <a:off x="7317740" y="4209415"/>
            <a:ext cx="1757045" cy="0"/>
          </a:xfrm>
          <a:prstGeom prst="straightConnector1">
            <a:avLst/>
          </a:prstGeom>
          <a:ln w="635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7855585" y="3702685"/>
            <a:ext cx="903605" cy="368300"/>
          </a:xfrm>
          <a:prstGeom prst="rect">
            <a:avLst/>
          </a:prstGeom>
          <a:noFill/>
        </p:spPr>
        <p:txBody>
          <a:bodyPr wrap="square" rtlCol="0">
            <a:spAutoFit/>
          </a:bodyPr>
          <a:p>
            <a:r>
              <a:rPr lang="en-US" altLang="zh-CN">
                <a:latin typeface="阿里巴巴普惠体 3.0 55 Regular" panose="00020600040101010101" charset="-122"/>
                <a:ea typeface="阿里巴巴普惠体 3.0 55 Regular" panose="00020600040101010101" charset="-122"/>
              </a:rPr>
              <a:t>results</a:t>
            </a:r>
            <a:endParaRPr lang="en-US" altLang="zh-CN">
              <a:latin typeface="阿里巴巴普惠体 3.0 55 Regular" panose="00020600040101010101" charset="-122"/>
              <a:ea typeface="阿里巴巴普惠体 3.0 55 Regular" panose="00020600040101010101" charset="-122"/>
            </a:endParaRPr>
          </a:p>
        </p:txBody>
      </p:sp>
      <p:sp>
        <p:nvSpPr>
          <p:cNvPr id="11" name="圆角矩形 10"/>
          <p:cNvSpPr/>
          <p:nvPr/>
        </p:nvSpPr>
        <p:spPr>
          <a:xfrm>
            <a:off x="7541260" y="5347335"/>
            <a:ext cx="1533525" cy="763270"/>
          </a:xfrm>
          <a:prstGeom prst="roundRect">
            <a:avLst/>
          </a:prstGeom>
          <a:noFill/>
          <a:ln w="28575" cmpd="sng">
            <a:solidFill>
              <a:schemeClr val="accent1"/>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solidFill>
                  <a:schemeClr val="tx2"/>
                </a:solidFill>
                <a:latin typeface="阿里巴巴普惠体 3.0 55 Regular" panose="00020600040101010101" charset="-122"/>
                <a:ea typeface="阿里巴巴普惠体 3.0 55 Regular" panose="00020600040101010101" charset="-122"/>
              </a:rPr>
              <a:t>DolphinDB Scripts</a:t>
            </a:r>
            <a:endParaRPr lang="en-US" altLang="zh-CN">
              <a:solidFill>
                <a:schemeClr val="tx2"/>
              </a:solidFill>
              <a:latin typeface="阿里巴巴普惠体 3.0 55 Regular" panose="00020600040101010101" charset="-122"/>
              <a:ea typeface="阿里巴巴普惠体 3.0 55 Regular" panose="00020600040101010101" charset="-122"/>
            </a:endParaRPr>
          </a:p>
        </p:txBody>
      </p:sp>
      <p:cxnSp>
        <p:nvCxnSpPr>
          <p:cNvPr id="12" name="肘形连接符 11"/>
          <p:cNvCxnSpPr>
            <a:stCxn id="4" idx="2"/>
            <a:endCxn id="11" idx="1"/>
          </p:cNvCxnSpPr>
          <p:nvPr/>
        </p:nvCxnSpPr>
        <p:spPr>
          <a:xfrm rot="5400000" flipV="1">
            <a:off x="6553200" y="4740275"/>
            <a:ext cx="986155" cy="989965"/>
          </a:xfrm>
          <a:prstGeom prst="bentConnector2">
            <a:avLst/>
          </a:prstGeom>
          <a:ln w="635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704840" y="5107305"/>
            <a:ext cx="1612900" cy="368300"/>
          </a:xfrm>
          <a:prstGeom prst="rect">
            <a:avLst/>
          </a:prstGeom>
          <a:solidFill>
            <a:schemeClr val="bg1"/>
          </a:solidFill>
        </p:spPr>
        <p:txBody>
          <a:bodyPr wrap="square" rtlCol="0">
            <a:spAutoFit/>
          </a:bodyPr>
          <a:p>
            <a:pPr algn="ctr"/>
            <a:r>
              <a:rPr lang="en-US" altLang="zh-CN">
                <a:latin typeface="阿里巴巴普惠体 3.0 55 Regular" panose="00020600040101010101" charset="-122"/>
                <a:ea typeface="阿里巴巴普惠体 3.0 55 Regular" panose="00020600040101010101" charset="-122"/>
              </a:rPr>
              <a:t>Python API</a:t>
            </a:r>
            <a:endParaRPr lang="en-US" altLang="zh-CN">
              <a:latin typeface="阿里巴巴普惠体 3.0 55 Regular" panose="00020600040101010101" charset="-122"/>
              <a:ea typeface="阿里巴巴普惠体 3.0 55 Regular" panose="00020600040101010101" charset="-122"/>
            </a:endParaRPr>
          </a:p>
        </p:txBody>
      </p:sp>
      <p:cxnSp>
        <p:nvCxnSpPr>
          <p:cNvPr id="16" name="肘形连接符 15"/>
          <p:cNvCxnSpPr>
            <a:stCxn id="11" idx="3"/>
            <a:endCxn id="5" idx="2"/>
          </p:cNvCxnSpPr>
          <p:nvPr/>
        </p:nvCxnSpPr>
        <p:spPr>
          <a:xfrm flipV="1">
            <a:off x="9074785" y="4742815"/>
            <a:ext cx="767080" cy="986155"/>
          </a:xfrm>
          <a:prstGeom prst="bentConnector2">
            <a:avLst/>
          </a:prstGeom>
          <a:ln w="635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安装和部署</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5" name="表格 4"/>
          <p:cNvGraphicFramePr/>
          <p:nvPr>
            <p:custDataLst>
              <p:tags r:id="rId3"/>
            </p:custDataLst>
          </p:nvPr>
        </p:nvGraphicFramePr>
        <p:xfrm>
          <a:off x="855980" y="2646045"/>
          <a:ext cx="6146800" cy="2408555"/>
        </p:xfrm>
        <a:graphic>
          <a:graphicData uri="http://schemas.openxmlformats.org/drawingml/2006/table">
            <a:tbl>
              <a:tblPr firstRow="1">
                <a:tableStyleId>{1777C8A2-A617-4684-9660-262497D6A83C}</a:tableStyleId>
              </a:tblPr>
              <a:tblGrid>
                <a:gridCol w="1948815"/>
                <a:gridCol w="4197985"/>
              </a:tblGrid>
              <a:tr h="398145">
                <a:tc>
                  <a:txBody>
                    <a:bodyPr/>
                    <a:p>
                      <a:pPr>
                        <a:buNone/>
                      </a:pPr>
                      <a:r>
                        <a:rPr lang="zh-CN" altLang="en-US">
                          <a:latin typeface="阿里巴巴普惠体 3.0 55 Regular" panose="00020600040101010101" charset="-122"/>
                          <a:ea typeface="阿里巴巴普惠体 3.0 55 Regular" panose="00020600040101010101" charset="-122"/>
                        </a:rPr>
                        <a:t>操作系统</a:t>
                      </a:r>
                      <a:endParaRPr lang="zh-CN" altLang="en-US">
                        <a:latin typeface="阿里巴巴普惠体 3.0 55 Regular" panose="00020600040101010101" charset="-122"/>
                        <a:ea typeface="阿里巴巴普惠体 3.0 55 Regular" panose="00020600040101010101" charset="-122"/>
                      </a:endParaRPr>
                    </a:p>
                  </a:txBody>
                  <a:tcPr/>
                </a:tc>
                <a:tc>
                  <a:txBody>
                    <a:bodyPr/>
                    <a:p>
                      <a:pPr>
                        <a:buNone/>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支持的</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Python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版本</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r>
              <a:tr h="417830">
                <a:tc>
                  <a:txBody>
                    <a:bodyPr/>
                    <a:p>
                      <a:pPr>
                        <a:buNone/>
                      </a:pPr>
                      <a:r>
                        <a:rPr lang="zh-CN" altLang="en-US" sz="1600">
                          <a:latin typeface="阿里巴巴普惠体 3.0 55 Regular" panose="00020600040101010101" charset="-122"/>
                          <a:ea typeface="阿里巴巴普惠体 3.0 55 Regular" panose="00020600040101010101" charset="-122"/>
                        </a:rPr>
                        <a:t>Windows(amd64)</a:t>
                      </a:r>
                      <a:endParaRPr lang="zh-CN" altLang="en-US" sz="1600">
                        <a:latin typeface="阿里巴巴普惠体 3.0 55 Regular" panose="00020600040101010101" charset="-122"/>
                        <a:ea typeface="阿里巴巴普惠体 3.0 55 Regular" panose="00020600040101010101" charset="-122"/>
                      </a:endParaRPr>
                    </a:p>
                  </a:txBody>
                  <a:tcPr/>
                </a:tc>
                <a:tc>
                  <a:txBody>
                    <a:bodyPr/>
                    <a:p>
                      <a:pPr>
                        <a:buNone/>
                      </a:pPr>
                      <a:r>
                        <a:rPr lang="zh-CN" altLang="en-US" sz="1600">
                          <a:latin typeface="阿里巴巴普惠体 3.0 55 Regular" panose="00020600040101010101" charset="-122"/>
                          <a:ea typeface="阿里巴巴普惠体 3.0 55 Regular" panose="00020600040101010101" charset="-122"/>
                        </a:rPr>
                        <a:t>Python 3.6-3.10</a:t>
                      </a:r>
                      <a:endParaRPr lang="zh-CN" altLang="en-US" sz="1600">
                        <a:latin typeface="阿里巴巴普惠体 3.0 55 Regular" panose="00020600040101010101" charset="-122"/>
                        <a:ea typeface="阿里巴巴普惠体 3.0 55 Regular" panose="00020600040101010101" charset="-122"/>
                      </a:endParaRPr>
                    </a:p>
                  </a:txBody>
                  <a:tcPr/>
                </a:tc>
              </a:tr>
              <a:tr h="398145">
                <a:tc>
                  <a:txBody>
                    <a:bodyPr/>
                    <a:p>
                      <a:pPr>
                        <a:buNone/>
                      </a:pPr>
                      <a:r>
                        <a:rPr lang="zh-CN" altLang="en-US" sz="1600">
                          <a:latin typeface="阿里巴巴普惠体 3.0 55 Regular" panose="00020600040101010101" charset="-122"/>
                          <a:ea typeface="阿里巴巴普惠体 3.0 55 Regular" panose="00020600040101010101" charset="-122"/>
                        </a:rPr>
                        <a:t>Linux(x86_64)</a:t>
                      </a:r>
                      <a:endParaRPr lang="zh-CN" altLang="en-US" sz="1600">
                        <a:latin typeface="阿里巴巴普惠体 3.0 55 Regular" panose="00020600040101010101" charset="-122"/>
                        <a:ea typeface="阿里巴巴普惠体 3.0 55 Regular" panose="00020600040101010101" charset="-122"/>
                      </a:endParaRPr>
                    </a:p>
                  </a:txBody>
                  <a:tcPr/>
                </a:tc>
                <a:tc>
                  <a:txBody>
                    <a:bodyPr/>
                    <a:p>
                      <a:pPr>
                        <a:buNone/>
                      </a:pPr>
                      <a:r>
                        <a:rPr lang="zh-CN" altLang="en-US" sz="1600">
                          <a:latin typeface="阿里巴巴普惠体 3.0 55 Regular" panose="00020600040101010101" charset="-122"/>
                          <a:ea typeface="阿里巴巴普惠体 3.0 55 Regular" panose="00020600040101010101" charset="-122"/>
                        </a:rPr>
                        <a:t>Python 3.6-3.10</a:t>
                      </a:r>
                      <a:endParaRPr lang="zh-CN" altLang="en-US" sz="1600">
                        <a:latin typeface="阿里巴巴普惠体 3.0 55 Regular" panose="00020600040101010101" charset="-122"/>
                        <a:ea typeface="阿里巴巴普惠体 3.0 55 Regular" panose="00020600040101010101" charset="-122"/>
                      </a:endParaRPr>
                    </a:p>
                  </a:txBody>
                  <a:tcPr/>
                </a:tc>
              </a:tr>
              <a:tr h="398145">
                <a:tc>
                  <a:txBody>
                    <a:bodyPr/>
                    <a:p>
                      <a:pPr>
                        <a:buNone/>
                      </a:pPr>
                      <a:r>
                        <a:rPr lang="zh-CN" altLang="en-US" sz="1600">
                          <a:latin typeface="阿里巴巴普惠体 3.0 55 Regular" panose="00020600040101010101" charset="-122"/>
                          <a:ea typeface="阿里巴巴普惠体 3.0 55 Regular" panose="00020600040101010101" charset="-122"/>
                        </a:rPr>
                        <a:t>Linux(aarch64)</a:t>
                      </a:r>
                      <a:endParaRPr lang="zh-CN" altLang="en-US" sz="1600">
                        <a:latin typeface="阿里巴巴普惠体 3.0 55 Regular" panose="00020600040101010101" charset="-122"/>
                        <a:ea typeface="阿里巴巴普惠体 3.0 55 Regular" panose="00020600040101010101" charset="-122"/>
                      </a:endParaRPr>
                    </a:p>
                  </a:txBody>
                  <a:tcPr/>
                </a:tc>
                <a:tc>
                  <a:txBody>
                    <a:bodyPr/>
                    <a:p>
                      <a:pPr>
                        <a:buNone/>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Conda 环境下的 Python 3.7-3.10</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r>
              <a:tr h="398145">
                <a:tc>
                  <a:txBody>
                    <a:bodyPr/>
                    <a:p>
                      <a:pPr>
                        <a:buNone/>
                      </a:pPr>
                      <a:r>
                        <a:rPr lang="zh-CN" altLang="en-US" sz="1600">
                          <a:latin typeface="阿里巴巴普惠体 3.0 55 Regular" panose="00020600040101010101" charset="-122"/>
                          <a:ea typeface="阿里巴巴普惠体 3.0 55 Regular" panose="00020600040101010101" charset="-122"/>
                        </a:rPr>
                        <a:t>Mac(x86_64)</a:t>
                      </a:r>
                      <a:endParaRPr lang="zh-CN" altLang="en-US" sz="1600">
                        <a:latin typeface="阿里巴巴普惠体 3.0 55 Regular" panose="00020600040101010101" charset="-122"/>
                        <a:ea typeface="阿里巴巴普惠体 3.0 55 Regular" panose="00020600040101010101" charset="-122"/>
                      </a:endParaRPr>
                    </a:p>
                  </a:txBody>
                  <a:tcPr/>
                </a:tc>
                <a:tc>
                  <a:txBody>
                    <a:bodyPr/>
                    <a:p>
                      <a:pPr>
                        <a:buNone/>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Conda 环境下的 Python 3.6-3.10</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r>
              <a:tr h="398145">
                <a:tc>
                  <a:txBody>
                    <a:bodyPr/>
                    <a:p>
                      <a:pPr>
                        <a:buNone/>
                      </a:pPr>
                      <a:r>
                        <a:rPr lang="zh-CN" altLang="en-US" sz="1600">
                          <a:latin typeface="阿里巴巴普惠体 3.0 55 Regular" panose="00020600040101010101" charset="-122"/>
                          <a:ea typeface="阿里巴巴普惠体 3.0 55 Regular" panose="00020600040101010101" charset="-122"/>
                        </a:rPr>
                        <a:t>Mac(arm64)</a:t>
                      </a:r>
                      <a:endParaRPr lang="zh-CN" altLang="en-US" sz="1600">
                        <a:latin typeface="阿里巴巴普惠体 3.0 55 Regular" panose="00020600040101010101" charset="-122"/>
                        <a:ea typeface="阿里巴巴普惠体 3.0 55 Regular" panose="00020600040101010101" charset="-122"/>
                      </a:endParaRPr>
                    </a:p>
                  </a:txBody>
                  <a:tcPr/>
                </a:tc>
                <a:tc>
                  <a:txBody>
                    <a:bodyPr/>
                    <a:p>
                      <a:pPr>
                        <a:buNone/>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Conda 环境下的 Python 3.</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8</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-3.10</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r>
            </a:tbl>
          </a:graphicData>
        </a:graphic>
      </p:graphicFrame>
      <p:sp>
        <p:nvSpPr>
          <p:cNvPr id="7" name="文本框 6"/>
          <p:cNvSpPr txBox="1"/>
          <p:nvPr/>
        </p:nvSpPr>
        <p:spPr>
          <a:xfrm>
            <a:off x="792480" y="1917065"/>
            <a:ext cx="7493000" cy="368300"/>
          </a:xfrm>
          <a:prstGeom prst="rect">
            <a:avLst/>
          </a:prstGeom>
          <a:noFill/>
        </p:spPr>
        <p:txBody>
          <a:bodyPr wrap="square" rtlCol="0" anchor="t">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dolphindb 的详细版本列表和离线下载链接请参照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4" action="ppaction://hlinkfile"/>
              </a:rPr>
              <a:t>pypi dolphindb</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193280" y="2607945"/>
            <a:ext cx="4533900" cy="192595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noAutofit/>
          </a:bodyPr>
          <a:p>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依赖库：</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future</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NumPy（建议使用版本 1.18~1.23.4）</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pandas（建议使用 1.0.0 及以上版本，暂不支持版本 1.3.0）</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92480" y="935355"/>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安装</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python api</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custDataLst>
              <p:tags r:id="rId5"/>
            </p:custDataLst>
          </p:nvPr>
        </p:nvSpPr>
        <p:spPr>
          <a:xfrm>
            <a:off x="792480" y="5324475"/>
            <a:ext cx="8140065" cy="922020"/>
          </a:xfrm>
          <a:prstGeom prst="rect">
            <a:avLst/>
          </a:prstGeom>
          <a:noFill/>
        </p:spPr>
        <p:txBody>
          <a:bodyPr wrap="square" rtlCol="0">
            <a:spAutoFit/>
          </a:bodyPr>
          <a:p>
            <a:pPr marL="342900" indent="-342900">
              <a:buFont typeface="Wingdings" panose="05000000000000000000" charset="0"/>
              <a:buChar char="Ø"/>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安装部署</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 DolphinDB:</a:t>
            </a: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Wingdings" panose="05000000000000000000" charset="0"/>
              <a:buNone/>
            </a:pP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Wingdings" panose="05000000000000000000" charset="0"/>
              <a:buNone/>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部署 DolphinDB 服务器, 请参考 </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6" action="ppaction://hlinkfile"/>
              </a:rPr>
              <a:t>DolphinDB 安装使用指南</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996315" y="1455738"/>
            <a:ext cx="5080000" cy="337185"/>
          </a:xfrm>
          <a:prstGeom prst="rect">
            <a:avLst/>
          </a:prstGeom>
        </p:spPr>
        <p:txBody>
          <a:bodyPr>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rPr>
              <a:t>pip install dolphindb</a:t>
            </a:r>
            <a:endParaRPr lang="en-US" altLang="zh-CN" sz="1600" b="0" i="0">
              <a:solidFill>
                <a:srgbClr val="292A2E"/>
              </a:solidFill>
              <a:latin typeface="阿里巴巴普惠体 3.0 55 Regular" panose="00020600040101010101" charset="-122"/>
              <a:ea typeface="阿里巴巴普惠体 3.0 55 Regular" panose="00020600040101010101" charset="-122"/>
            </a:endParaRPr>
          </a:p>
        </p:txBody>
      </p:sp>
      <p:sp>
        <p:nvSpPr>
          <p:cNvPr id="13" name="矩形 12"/>
          <p:cNvSpPr/>
          <p:nvPr>
            <p:custDataLst>
              <p:tags r:id="rId7"/>
            </p:custDataLst>
          </p:nvPr>
        </p:nvSpPr>
        <p:spPr>
          <a:xfrm>
            <a:off x="889635" y="1442085"/>
            <a:ext cx="6878955" cy="3784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8"/>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基本用法</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custDataLst>
              <p:tags r:id="rId3"/>
            </p:custDataLst>
          </p:nvPr>
        </p:nvSpPr>
        <p:spPr>
          <a:xfrm>
            <a:off x="792480" y="1259205"/>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建立连接</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矩形 12"/>
          <p:cNvSpPr/>
          <p:nvPr>
            <p:custDataLst>
              <p:tags r:id="rId4"/>
            </p:custDataLst>
          </p:nvPr>
        </p:nvSpPr>
        <p:spPr>
          <a:xfrm>
            <a:off x="889635" y="1765935"/>
            <a:ext cx="5565140" cy="17640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文本框 2"/>
          <p:cNvSpPr txBox="1"/>
          <p:nvPr>
            <p:custDataLst>
              <p:tags r:id="rId5"/>
            </p:custDataLst>
          </p:nvPr>
        </p:nvSpPr>
        <p:spPr>
          <a:xfrm>
            <a:off x="889635" y="1861820"/>
            <a:ext cx="5588000" cy="1572260"/>
          </a:xfrm>
          <a:prstGeom prst="rect">
            <a:avLst/>
          </a:prstGeom>
        </p:spPr>
        <p:txBody>
          <a:bodyPr wrap="square">
            <a:spAutoFit/>
          </a:bodyPr>
          <a:p>
            <a:pPr>
              <a:lnSpc>
                <a:spcPts val="1650"/>
              </a:lnSpc>
            </a:pP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import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ddb</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ddb.</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session</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(keepAliveTime</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conn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connect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(host</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"111.111.111.111"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port</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8911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userid</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"admin"</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password</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"123456"</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替换自己的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ip</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port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conn</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print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"successfully connected!"</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custDataLst>
              <p:tags r:id="rId6"/>
            </p:custDataLst>
          </p:nvPr>
        </p:nvSpPr>
        <p:spPr>
          <a:xfrm>
            <a:off x="792480" y="3790950"/>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上传对象</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矩形 13"/>
          <p:cNvSpPr/>
          <p:nvPr>
            <p:custDataLst>
              <p:tags r:id="rId7"/>
            </p:custDataLst>
          </p:nvPr>
        </p:nvSpPr>
        <p:spPr>
          <a:xfrm>
            <a:off x="889635" y="4297680"/>
            <a:ext cx="5565140" cy="17640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6" name="文本框 15"/>
          <p:cNvSpPr txBox="1"/>
          <p:nvPr>
            <p:custDataLst>
              <p:tags r:id="rId8"/>
            </p:custDataLst>
          </p:nvPr>
        </p:nvSpPr>
        <p:spPr>
          <a:xfrm>
            <a:off x="889635" y="4395470"/>
            <a:ext cx="5080000" cy="1568450"/>
          </a:xfrm>
          <a:prstGeom prst="rect">
            <a:avLst/>
          </a:prstGeom>
        </p:spPr>
        <p:txBody>
          <a:bodyPr>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a:t>
            </a:r>
            <a:r>
              <a:rPr lang="en-US" altLang="zh-CN" sz="1600" b="1">
                <a:solidFill>
                  <a:srgbClr val="000000"/>
                </a:solidFill>
                <a:latin typeface="阿里巴巴普惠体 3.0 55 Regular" panose="00020600040101010101" charset="-122"/>
                <a:ea typeface="阿里巴巴普惠体 3.0 55 Regular" panose="00020600040101010101" charset="-122"/>
              </a:rPr>
              <a:t>upload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rPr>
              <a:t>'b'</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"abc"</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rPr>
              <a:t>'c'</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rPr>
              <a:t>'a'</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rPr>
              <a:t>'b'</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en-US" altLang="zh-CN" sz="1600" b="0">
                <a:solidFill>
                  <a:srgbClr val="FF0000"/>
                </a:solidFill>
                <a:latin typeface="阿里巴巴普惠体 3.0 55 Regular" panose="00020600040101010101" charset="-122"/>
                <a:ea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59763200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60161968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54696752</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a:t>
            </a:r>
            <a:r>
              <a:rPr lang="en-US" altLang="zh-CN" sz="1600" b="1">
                <a:solidFill>
                  <a:srgbClr val="000000"/>
                </a:solidFill>
                <a:latin typeface="阿里巴巴普惠体 3.0 55 Regular" panose="00020600040101010101" charset="-122"/>
                <a:ea typeface="阿里巴巴普惠体 3.0 55 Regular" panose="00020600040101010101" charset="-122"/>
              </a:rPr>
              <a:t>run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en-US" altLang="zh-CN" sz="1600" b="0">
                <a:solidFill>
                  <a:srgbClr val="FF0000"/>
                </a:solidFill>
                <a:latin typeface="阿里巴巴普惠体 3.0 55 Regular" panose="00020600040101010101" charset="-122"/>
                <a:ea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8</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17" name="文本框 16"/>
          <p:cNvSpPr txBox="1"/>
          <p:nvPr>
            <p:custDataLst>
              <p:tags r:id="rId9"/>
            </p:custDataLst>
          </p:nvPr>
        </p:nvSpPr>
        <p:spPr>
          <a:xfrm>
            <a:off x="6750050" y="1259205"/>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执行脚本</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8" name="矩形 17"/>
          <p:cNvSpPr/>
          <p:nvPr>
            <p:custDataLst>
              <p:tags r:id="rId10"/>
            </p:custDataLst>
          </p:nvPr>
        </p:nvSpPr>
        <p:spPr>
          <a:xfrm>
            <a:off x="6876415" y="1765935"/>
            <a:ext cx="3937635" cy="17640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6876415" y="1861820"/>
            <a:ext cx="3461385" cy="82994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a:t>
            </a:r>
            <a:r>
              <a:rPr lang="en-US" altLang="zh-CN" sz="1600" b="1">
                <a:solidFill>
                  <a:srgbClr val="000000"/>
                </a:solidFill>
                <a:latin typeface="阿里巴巴普惠体 3.0 55 Regular" panose="00020600040101010101" charset="-122"/>
                <a:ea typeface="阿里巴巴普惠体 3.0 55 Regular" panose="00020600040101010101" charset="-122"/>
              </a:rPr>
              <a:t>run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"sum([1,2,3,4])"</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en-US" altLang="zh-CN" sz="1600" b="0">
                <a:solidFill>
                  <a:srgbClr val="FF0000"/>
                </a:solidFill>
                <a:latin typeface="阿里巴巴普惠体 3.0 55 Regular" panose="00020600040101010101" charset="-122"/>
                <a:ea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20" name="文本框 19"/>
          <p:cNvSpPr txBox="1"/>
          <p:nvPr/>
        </p:nvSpPr>
        <p:spPr>
          <a:xfrm>
            <a:off x="6876415" y="4395470"/>
            <a:ext cx="3333750" cy="1568450"/>
          </a:xfrm>
          <a:prstGeom prst="rect">
            <a:avLst/>
          </a:prstGeom>
        </p:spPr>
        <p:txBody>
          <a:bodyPr wrap="square">
            <a:spAutoFit/>
          </a:bodyPr>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import</a:t>
            </a:r>
            <a:r>
              <a:rPr lang="en-US" altLang="zh-CN" sz="1600" b="0">
                <a:solidFill>
                  <a:srgbClr val="000000"/>
                </a:solidFill>
                <a:latin typeface="阿里巴巴普惠体 3.0 55 Regular" panose="00020600040101010101" charset="-122"/>
                <a:ea typeface="阿里巴巴普惠体 3.0 55 Regular" panose="00020600040101010101" charset="-122"/>
              </a:rPr>
              <a:t> numpy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np</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x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np.</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y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np.</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8.5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a:t>
            </a:r>
            <a:r>
              <a:rPr lang="en-US" altLang="zh-CN" sz="1600" b="1">
                <a:solidFill>
                  <a:srgbClr val="000000"/>
                </a:solidFill>
                <a:latin typeface="阿里巴巴普惠体 3.0 55 Regular" panose="00020600040101010101" charset="-122"/>
                <a:ea typeface="阿里巴巴普惠体 3.0 55 Regular" panose="00020600040101010101" charset="-122"/>
              </a:rPr>
              <a:t>run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"add"</a:t>
            </a:r>
            <a:r>
              <a:rPr lang="en-US" altLang="zh-CN" sz="1600" b="0">
                <a:solidFill>
                  <a:srgbClr val="000000"/>
                </a:solidFill>
                <a:latin typeface="阿里巴巴普惠体 3.0 55 Regular" panose="00020600040101010101" charset="-122"/>
                <a:ea typeface="阿里巴巴普惠体 3.0 55 Regular" panose="00020600040101010101" charset="-122"/>
              </a:rPr>
              <a:t>, x, y)</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en-US" altLang="zh-CN" sz="1600" b="0">
                <a:solidFill>
                  <a:srgbClr val="FF0000"/>
                </a:solidFill>
                <a:latin typeface="阿里巴巴普惠体 3.0 55 Regular" panose="00020600040101010101" charset="-122"/>
                <a:ea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([10., 10., 10.])</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22" name="矩形 21"/>
          <p:cNvSpPr/>
          <p:nvPr>
            <p:custDataLst>
              <p:tags r:id="rId11"/>
            </p:custDataLst>
          </p:nvPr>
        </p:nvSpPr>
        <p:spPr>
          <a:xfrm>
            <a:off x="6876415" y="4297680"/>
            <a:ext cx="3937635" cy="17640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23" name="文本框 22"/>
          <p:cNvSpPr txBox="1"/>
          <p:nvPr>
            <p:custDataLst>
              <p:tags r:id="rId12"/>
            </p:custDataLst>
          </p:nvPr>
        </p:nvSpPr>
        <p:spPr>
          <a:xfrm>
            <a:off x="6876415" y="3738880"/>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调用函数</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3"/>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案例：计算价格变动与一档量差的回归系数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1060450"/>
            <a:ext cx="10318115" cy="1568450"/>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价格变动与一档量差的回归系数是指在统计学和金融领域中，通过回归分析来衡量一个 金融资产（比如股票）的价格变化与交易市场上最佳买卖价格之间的关系。</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一档</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通常是指在市场深度表（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order book</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）中的最优价位。</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5" name="文本框 4"/>
              <p:cNvSpPr txBox="1"/>
              <p:nvPr/>
            </p:nvSpPr>
            <p:spPr>
              <a:xfrm>
                <a:off x="996251" y="3229229"/>
                <a:ext cx="3366135" cy="923290"/>
              </a:xfrm>
              <a:prstGeom prst="rect">
                <a:avLst/>
              </a:prstGeom>
              <a:noFill/>
            </p:spPr>
            <p:txBody>
              <a:bodyPr wrap="none" rtlCol="0" anchor="t">
                <a:spAutoFit/>
              </a:bodyPr>
              <a:p>
                <a:pPr algn="l"/>
                <a14:m>
                  <m:oMathPara xmlns:m="http://schemas.openxmlformats.org/officeDocument/2006/math">
                    <m:oMathParaPr>
                      <m:jc m:val="left"/>
                    </m:oMathParaPr>
                    <m:oMath xmlns:m="http://schemas.openxmlformats.org/officeDocument/2006/math">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𝑃</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𝑙𝑎𝑠𝑡𝑃𝑟𝑖𝑐𝑒</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𝑙𝑎𝑠𝑡𝑃𝑟𝑖𝑐𝑒</m:t>
                          </m:r>
                        </m:e>
                        <m:sub>
                          <m:r>
                            <a:rPr lang="en-US" altLang="zh-CN" i="1">
                              <a:latin typeface="Cambria Math" panose="02040503050406030204" charset="0"/>
                              <a:cs typeface="Cambria Math" panose="02040503050406030204" charset="0"/>
                            </a:rPr>
                            <m:t>𝑡</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1</m:t>
                          </m:r>
                        </m:sub>
                      </m:sSub>
                    </m:oMath>
                  </m:oMathPara>
                </a14:m>
                <a:endParaRPr lang="en-US" altLang="zh-CN" i="1">
                  <a:latin typeface="Cambria Math" panose="02040503050406030204" charset="0"/>
                  <a:cs typeface="Cambria Math" panose="02040503050406030204" charset="0"/>
                </a:endParaRPr>
              </a:p>
              <a:p>
                <a:pPr algn="l"/>
                <a14:m>
                  <m:oMathPara xmlns:m="http://schemas.openxmlformats.org/officeDocument/2006/math">
                    <m:oMathParaPr>
                      <m:jc m:val="left"/>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𝑁𝑉𝑂𝐿</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𝑏𝑖𝑑𝑄𝑡𝑦</m:t>
                          </m:r>
                        </m:e>
                        <m:sub>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𝑎𝑠𝑘𝑄𝑡𝑦</m:t>
                          </m:r>
                        </m:e>
                        <m:sub>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𝑡</m:t>
                          </m:r>
                        </m:sub>
                      </m:sSub>
                    </m:oMath>
                  </m:oMathPara>
                </a14:m>
                <a:endParaRPr lang="en-US" altLang="zh-CN" i="1">
                  <a:latin typeface="Cambria Math" panose="02040503050406030204" charset="0"/>
                  <a:cs typeface="Cambria Math" panose="02040503050406030204" charset="0"/>
                </a:endParaRPr>
              </a:p>
              <a:p>
                <a:pPr algn="l"/>
                <a14:m>
                  <m:oMathPara xmlns:m="http://schemas.openxmlformats.org/officeDocument/2006/math">
                    <m:oMathParaPr>
                      <m:jc m:val="left"/>
                    </m:oMathParaPr>
                    <m:oMath xmlns:m="http://schemas.openxmlformats.org/officeDocument/2006/math">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𝑃</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𝛼</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𝜆</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𝑁𝑉𝑂𝐿</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𝜖</m:t>
                          </m:r>
                        </m:e>
                        <m:sub>
                          <m:r>
                            <a:rPr lang="en-US" altLang="zh-CN" i="1">
                              <a:latin typeface="Cambria Math" panose="02040503050406030204" charset="0"/>
                              <a:cs typeface="Cambria Math" panose="02040503050406030204" charset="0"/>
                            </a:rPr>
                            <m:t>𝑡</m:t>
                          </m:r>
                        </m:sub>
                      </m:sSub>
                    </m:oMath>
                  </m:oMathPara>
                </a14:m>
                <a:endParaRPr lang="en-US" altLang="zh-CN"/>
              </a:p>
            </p:txBody>
          </p:sp>
        </mc:Choice>
        <mc:Fallback>
          <p:sp>
            <p:nvSpPr>
              <p:cNvPr id="5" name="文本框 4"/>
              <p:cNvSpPr txBox="1">
                <a:spLocks noRot="1" noChangeAspect="1" noMove="1" noResize="1" noEditPoints="1" noAdjustHandles="1" noChangeArrowheads="1" noChangeShapeType="1" noTextEdit="1"/>
              </p:cNvSpPr>
              <p:nvPr/>
            </p:nvSpPr>
            <p:spPr>
              <a:xfrm>
                <a:off x="996251" y="3229229"/>
                <a:ext cx="3366135" cy="923290"/>
              </a:xfrm>
              <a:prstGeom prst="rect">
                <a:avLst/>
              </a:prstGeom>
              <a:blipFill rotWithShape="1">
                <a:blip r:embed="rId3"/>
                <a:stretch>
                  <a:fillRect l="-17" t="-28" r="17" b="28"/>
                </a:stretch>
              </a:blipFill>
            </p:spPr>
            <p:txBody>
              <a:bodyPr/>
              <a:lstStyle/>
              <a:p>
                <a:r>
                  <a:rPr lang="zh-CN" altLang="en-US">
                    <a:noFill/>
                  </a:rPr>
                  <a:t> </a:t>
                </a:r>
              </a:p>
            </p:txBody>
          </p:sp>
        </mc:Fallback>
      </mc:AlternateContent>
      <p:sp>
        <p:nvSpPr>
          <p:cNvPr id="19" name="文本框 18"/>
          <p:cNvSpPr txBox="1"/>
          <p:nvPr/>
        </p:nvSpPr>
        <p:spPr>
          <a:xfrm>
            <a:off x="996315" y="2628900"/>
            <a:ext cx="3065780" cy="460375"/>
          </a:xfrm>
          <a:prstGeom prst="rect">
            <a:avLst/>
          </a:prstGeom>
          <a:noFill/>
        </p:spPr>
        <p:txBody>
          <a:bodyPr wrap="square" rtlCol="0" anchor="t">
            <a:spAutoFit/>
          </a:bodyPr>
          <a:p>
            <a:pPr indent="0" fontAlgn="auto">
              <a:lnSpc>
                <a:spcPct val="150000"/>
              </a:lnSpc>
            </a:pP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回归模型如下：</a:t>
            </a:r>
            <a:endPar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grpSp>
        <p:nvGrpSpPr>
          <p:cNvPr id="21" name="组合 20"/>
          <p:cNvGrpSpPr/>
          <p:nvPr/>
        </p:nvGrpSpPr>
        <p:grpSpPr>
          <a:xfrm>
            <a:off x="5674360" y="2627630"/>
            <a:ext cx="7223760" cy="2760980"/>
            <a:chOff x="8936" y="3500"/>
            <a:chExt cx="11376" cy="4348"/>
          </a:xfrm>
        </p:grpSpPr>
        <p:grpSp>
          <p:nvGrpSpPr>
            <p:cNvPr id="18" name="组合 17"/>
            <p:cNvGrpSpPr/>
            <p:nvPr/>
          </p:nvGrpSpPr>
          <p:grpSpPr>
            <a:xfrm>
              <a:off x="8936" y="3500"/>
              <a:ext cx="11377" cy="3250"/>
              <a:chOff x="1467" y="5980"/>
              <a:chExt cx="11377" cy="3250"/>
            </a:xfrm>
          </p:grpSpPr>
          <mc:AlternateContent xmlns:mc="http://schemas.openxmlformats.org/markup-compatibility/2006">
            <mc:Choice xmlns:a14="http://schemas.microsoft.com/office/drawing/2010/main" Requires="a14">
              <p:sp>
                <p:nvSpPr>
                  <p:cNvPr id="6" name="文本框 5"/>
                  <p:cNvSpPr txBox="1"/>
                  <p:nvPr/>
                </p:nvSpPr>
                <p:spPr>
                  <a:xfrm>
                    <a:off x="1569" y="5980"/>
                    <a:ext cx="915" cy="580"/>
                  </a:xfrm>
                  <a:prstGeom prst="rect">
                    <a:avLst/>
                  </a:prstGeom>
                  <a:noFill/>
                </p:spPr>
                <p:txBody>
                  <a:bodyPr wrap="square" rtlCol="0" anchor="t">
                    <a:spAutoFit/>
                  </a:bodyPr>
                  <a:p>
                    <a14:m>
                      <m:oMathPara xmlns:m="http://schemas.openxmlformats.org/officeDocument/2006/math">
                        <m:oMathParaPr>
                          <m:jc m:val="left"/>
                        </m:oMathParaPr>
                        <m:oMath xmlns:m="http://schemas.openxmlformats.org/officeDocument/2006/math">
                          <m:r>
                            <a:rPr lang="en-US" altLang="zh-CN" i="1">
                              <a:latin typeface="Cambria Math" panose="02040503050406030204" charset="0"/>
                              <a:cs typeface="Cambria Math" panose="02040503050406030204" charset="0"/>
                            </a:rPr>
                            <m:t>∆</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𝑃</m:t>
                              </m:r>
                            </m:e>
                            <m:sub>
                              <m:r>
                                <a:rPr lang="en-US" altLang="zh-CN" i="1">
                                  <a:latin typeface="Cambria Math" panose="02040503050406030204" charset="0"/>
                                  <a:cs typeface="Cambria Math" panose="02040503050406030204" charset="0"/>
                                </a:rPr>
                                <m:t>𝑡</m:t>
                              </m:r>
                            </m:sub>
                          </m:sSub>
                          <m:r>
                            <a:rPr lang="en-US" altLang="zh-CN" i="1">
                              <a:latin typeface="Cambria Math" panose="02040503050406030204" charset="0"/>
                              <a:cs typeface="Cambria Math" panose="02040503050406030204" charset="0"/>
                            </a:rPr>
                            <m:t> </m:t>
                          </m:r>
                        </m:oMath>
                      </m:oMathPara>
                    </a14:m>
                    <a:endParaRPr lang="en-US" altLang="zh-CN" i="1">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1569" y="5980"/>
                    <a:ext cx="915" cy="580"/>
                  </a:xfrm>
                  <a:prstGeom prst="rect">
                    <a:avLst/>
                  </a:prstGeom>
                  <a:blipFill rotWithShape="1">
                    <a:blip r:embed="rId4"/>
                  </a:blipFill>
                </p:spPr>
                <p:txBody>
                  <a:bodyPr/>
                  <a:lstStyle/>
                  <a:p>
                    <a:r>
                      <a:rPr lang="zh-CN" altLang="en-US">
                        <a:noFill/>
                      </a:rPr>
                      <a:t> </a:t>
                    </a:r>
                  </a:p>
                </p:txBody>
              </p:sp>
            </mc:Fallback>
          </mc:AlternateContent>
          <p:sp>
            <p:nvSpPr>
              <p:cNvPr id="7" name="文本框 6"/>
              <p:cNvSpPr txBox="1"/>
              <p:nvPr/>
            </p:nvSpPr>
            <p:spPr>
              <a:xfrm>
                <a:off x="3244" y="5980"/>
                <a:ext cx="8000" cy="450"/>
              </a:xfrm>
              <a:prstGeom prst="rect">
                <a:avLst/>
              </a:prstGeom>
            </p:spPr>
            <p:txBody>
              <a:bodyPr>
                <a:no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时刻的价格变动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8" name="文本框 7"/>
                  <p:cNvSpPr txBox="1"/>
                  <p:nvPr/>
                </p:nvSpPr>
                <p:spPr>
                  <a:xfrm>
                    <a:off x="1471" y="6635"/>
                    <a:ext cx="1328" cy="580"/>
                  </a:xfrm>
                  <a:prstGeom prst="rect">
                    <a:avLst/>
                  </a:prstGeom>
                  <a:noFill/>
                </p:spPr>
                <p:txBody>
                  <a:bodyPr wrap="square" rtlCol="0" anchor="t">
                    <a:spAutoFit/>
                  </a:bodyPr>
                  <a:p>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𝑙𝑎𝑠𝑡𝑃𝑟𝑖𝑐𝑒</m:t>
                          </m:r>
                        </m:oMath>
                      </m:oMathPara>
                    </a14:m>
                    <a:endParaRPr lang="en-US" altLang="zh-CN" i="1">
                      <a:latin typeface="Cambria Math" panose="02040503050406030204" charset="0"/>
                      <a:cs typeface="Cambria Math" panose="02040503050406030204" charset="0"/>
                    </a:endParaRPr>
                  </a:p>
                </p:txBody>
              </p:sp>
            </mc:Choice>
            <mc:Fallback>
              <p:sp>
                <p:nvSpPr>
                  <p:cNvPr id="8" name="文本框 7"/>
                  <p:cNvSpPr txBox="1">
                    <a:spLocks noRot="1" noChangeAspect="1" noMove="1" noResize="1" noEditPoints="1" noAdjustHandles="1" noChangeArrowheads="1" noChangeShapeType="1" noTextEdit="1"/>
                  </p:cNvSpPr>
                  <p:nvPr/>
                </p:nvSpPr>
                <p:spPr>
                  <a:xfrm>
                    <a:off x="1471" y="6635"/>
                    <a:ext cx="1328" cy="580"/>
                  </a:xfrm>
                  <a:prstGeom prst="rect">
                    <a:avLst/>
                  </a:prstGeom>
                  <a:blipFill rotWithShape="1">
                    <a:blip r:embed="rId5"/>
                  </a:blipFill>
                </p:spPr>
                <p:txBody>
                  <a:bodyPr/>
                  <a:lstStyle/>
                  <a:p>
                    <a:r>
                      <a:rPr lang="zh-CN" altLang="en-US">
                        <a:noFill/>
                      </a:rPr>
                      <a:t> </a:t>
                    </a:r>
                  </a:p>
                </p:txBody>
              </p:sp>
            </mc:Fallback>
          </mc:AlternateContent>
          <p:sp>
            <p:nvSpPr>
              <p:cNvPr id="11" name="文本框 10"/>
              <p:cNvSpPr txBox="1"/>
              <p:nvPr/>
            </p:nvSpPr>
            <p:spPr>
              <a:xfrm>
                <a:off x="3244" y="6629"/>
                <a:ext cx="9600" cy="531"/>
              </a:xfrm>
              <a:prstGeom prst="rect">
                <a:avLst/>
              </a:prstGeom>
              <a:noFill/>
            </p:spPr>
            <p:txBody>
              <a:bodyPr wrap="square" rtlCol="0" anchor="t">
                <a:spAutoFit/>
              </a:bodyPr>
              <a:p>
                <a:pPr marL="0" indent="0" algn="l"/>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表示 </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时刻的最新价格</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mc:AlternateContent xmlns:mc="http://schemas.openxmlformats.org/markup-compatibility/2006">
            <mc:Choice xmlns:a14="http://schemas.microsoft.com/office/drawing/2010/main" Requires="a14">
              <p:sp>
                <p:nvSpPr>
                  <p:cNvPr id="12" name="文本框 11"/>
                  <p:cNvSpPr txBox="1"/>
                  <p:nvPr/>
                </p:nvSpPr>
                <p:spPr>
                  <a:xfrm>
                    <a:off x="1554" y="7264"/>
                    <a:ext cx="1583" cy="580"/>
                  </a:xfrm>
                  <a:prstGeom prst="rect">
                    <a:avLst/>
                  </a:prstGeom>
                  <a:noFill/>
                </p:spPr>
                <p:txBody>
                  <a:bodyPr wrap="square" rtlCol="0" anchor="t">
                    <a:spAutoFit/>
                  </a:bodyPr>
                  <a:p>
                    <a14:m>
                      <m:oMathPara xmlns:m="http://schemas.openxmlformats.org/officeDocument/2006/math">
                        <m:oMathParaPr>
                          <m:jc m:val="left"/>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𝑁𝑉𝑂𝐿</m:t>
                              </m:r>
                            </m:e>
                            <m:sub>
                              <m:r>
                                <a:rPr lang="en-US" altLang="zh-CN" i="1">
                                  <a:latin typeface="Cambria Math" panose="02040503050406030204" charset="0"/>
                                  <a:cs typeface="Cambria Math" panose="02040503050406030204" charset="0"/>
                                </a:rPr>
                                <m:t>𝑡</m:t>
                              </m:r>
                            </m:sub>
                          </m:sSub>
                        </m:oMath>
                      </m:oMathPara>
                    </a14:m>
                    <a:endParaRPr lang="en-US" altLang="zh-CN" i="1">
                      <a:latin typeface="Cambria Math" panose="02040503050406030204" charset="0"/>
                      <a:cs typeface="Cambria Math" panose="02040503050406030204" charset="0"/>
                    </a:endParaRPr>
                  </a:p>
                </p:txBody>
              </p:sp>
            </mc:Choice>
            <mc:Fallback>
              <p:sp>
                <p:nvSpPr>
                  <p:cNvPr id="12" name="文本框 11"/>
                  <p:cNvSpPr txBox="1">
                    <a:spLocks noRot="1" noChangeAspect="1" noMove="1" noResize="1" noEditPoints="1" noAdjustHandles="1" noChangeArrowheads="1" noChangeShapeType="1" noTextEdit="1"/>
                  </p:cNvSpPr>
                  <p:nvPr/>
                </p:nvSpPr>
                <p:spPr>
                  <a:xfrm>
                    <a:off x="1554" y="7264"/>
                    <a:ext cx="1583" cy="580"/>
                  </a:xfrm>
                  <a:prstGeom prst="rect">
                    <a:avLst/>
                  </a:prstGeom>
                  <a:blipFill rotWithShape="1">
                    <a:blip r:embed="rId6"/>
                  </a:blipFill>
                </p:spPr>
                <p:txBody>
                  <a:bodyPr/>
                  <a:lstStyle/>
                  <a:p>
                    <a:r>
                      <a:rPr lang="zh-CN" altLang="en-US">
                        <a:noFill/>
                      </a:rPr>
                      <a:t> </a:t>
                    </a:r>
                  </a:p>
                </p:txBody>
              </p:sp>
            </mc:Fallback>
          </mc:AlternateContent>
          <p:sp>
            <p:nvSpPr>
              <p:cNvPr id="13" name="文本框 12"/>
              <p:cNvSpPr txBox="1"/>
              <p:nvPr/>
            </p:nvSpPr>
            <p:spPr>
              <a:xfrm>
                <a:off x="3244" y="7284"/>
                <a:ext cx="8000" cy="531"/>
              </a:xfrm>
              <a:prstGeom prst="rect">
                <a:avLst/>
              </a:prstGeom>
            </p:spPr>
            <p:txBody>
              <a:bodyPr>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时刻的买卖一档量差</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14" name="文本框 13"/>
                  <p:cNvSpPr txBox="1"/>
                  <p:nvPr/>
                </p:nvSpPr>
                <p:spPr>
                  <a:xfrm>
                    <a:off x="1467" y="7955"/>
                    <a:ext cx="1837" cy="582"/>
                  </a:xfrm>
                  <a:prstGeom prst="rect">
                    <a:avLst/>
                  </a:prstGeom>
                  <a:noFill/>
                </p:spPr>
                <p:txBody>
                  <a:bodyPr wrap="square" rtlCol="0" anchor="t">
                    <a:spAutoFit/>
                  </a:bodyPr>
                  <a:p>
                    <a14:m>
                      <m:oMathPara xmlns:m="http://schemas.openxmlformats.org/officeDocument/2006/math">
                        <m:oMathParaPr>
                          <m:jc m:val="left"/>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𝑏𝑖𝑑𝑄𝑡𝑦</m:t>
                              </m:r>
                            </m:e>
                            <m:sub>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𝑡</m:t>
                              </m:r>
                            </m:sub>
                          </m:sSub>
                        </m:oMath>
                      </m:oMathPara>
                    </a14:m>
                    <a:endParaRPr lang="en-US" altLang="zh-CN" i="1">
                      <a:latin typeface="Cambria Math" panose="02040503050406030204" charset="0"/>
                      <a:cs typeface="Cambria Math" panose="02040503050406030204" charset="0"/>
                    </a:endParaRPr>
                  </a:p>
                </p:txBody>
              </p:sp>
            </mc:Choice>
            <mc:Fallback>
              <p:sp>
                <p:nvSpPr>
                  <p:cNvPr id="14" name="文本框 13"/>
                  <p:cNvSpPr txBox="1">
                    <a:spLocks noRot="1" noChangeAspect="1" noMove="1" noResize="1" noEditPoints="1" noAdjustHandles="1" noChangeArrowheads="1" noChangeShapeType="1" noTextEdit="1"/>
                  </p:cNvSpPr>
                  <p:nvPr/>
                </p:nvSpPr>
                <p:spPr>
                  <a:xfrm>
                    <a:off x="1467" y="7955"/>
                    <a:ext cx="1837" cy="582"/>
                  </a:xfrm>
                  <a:prstGeom prst="rect">
                    <a:avLst/>
                  </a:prstGeom>
                  <a:blipFill rotWithShape="1">
                    <a:blip r:embed="rId7"/>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5" name="文本框 14"/>
                  <p:cNvSpPr txBox="1"/>
                  <p:nvPr/>
                </p:nvSpPr>
                <p:spPr>
                  <a:xfrm>
                    <a:off x="1476" y="8648"/>
                    <a:ext cx="2252" cy="582"/>
                  </a:xfrm>
                  <a:prstGeom prst="rect">
                    <a:avLst/>
                  </a:prstGeom>
                  <a:noFill/>
                </p:spPr>
                <p:txBody>
                  <a:bodyPr wrap="square" rtlCol="0" anchor="t">
                    <a:spAutoFit/>
                  </a:bodyPr>
                  <a:p>
                    <a:pPr algn="l"/>
                    <a14:m>
                      <m:oMathPara xmlns:m="http://schemas.openxmlformats.org/officeDocument/2006/math">
                        <m:oMathParaPr>
                          <m:jc m:val="left"/>
                        </m:oMathParaPr>
                        <m:oMath xmlns:m="http://schemas.openxmlformats.org/officeDocument/2006/math">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𝑎𝑠𝑘𝑄𝑡𝑦</m:t>
                              </m:r>
                            </m:e>
                            <m:sub>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𝑡</m:t>
                              </m:r>
                            </m:sub>
                          </m:sSub>
                        </m:oMath>
                      </m:oMathPara>
                    </a14:m>
                    <a:endParaRPr lang="en-US" altLang="zh-CN" i="1">
                      <a:latin typeface="Cambria Math" panose="02040503050406030204" charset="0"/>
                      <a:cs typeface="Cambria Math" panose="02040503050406030204" charset="0"/>
                    </a:endParaRPr>
                  </a:p>
                </p:txBody>
              </p:sp>
            </mc:Choice>
            <mc:Fallback>
              <p:sp>
                <p:nvSpPr>
                  <p:cNvPr id="15" name="文本框 14"/>
                  <p:cNvSpPr txBox="1">
                    <a:spLocks noRot="1" noChangeAspect="1" noMove="1" noResize="1" noEditPoints="1" noAdjustHandles="1" noChangeArrowheads="1" noChangeShapeType="1" noTextEdit="1"/>
                  </p:cNvSpPr>
                  <p:nvPr/>
                </p:nvSpPr>
                <p:spPr>
                  <a:xfrm>
                    <a:off x="1476" y="8648"/>
                    <a:ext cx="2252" cy="582"/>
                  </a:xfrm>
                  <a:prstGeom prst="rect">
                    <a:avLst/>
                  </a:prstGeom>
                  <a:blipFill rotWithShape="1">
                    <a:blip r:embed="rId8"/>
                  </a:blipFill>
                </p:spPr>
                <p:txBody>
                  <a:bodyPr/>
                  <a:lstStyle/>
                  <a:p>
                    <a:r>
                      <a:rPr lang="zh-CN" altLang="en-US">
                        <a:noFill/>
                      </a:rPr>
                      <a:t> </a:t>
                    </a:r>
                  </a:p>
                </p:txBody>
              </p:sp>
            </mc:Fallback>
          </mc:AlternateContent>
          <p:sp>
            <p:nvSpPr>
              <p:cNvPr id="16" name="文本框 15"/>
              <p:cNvSpPr txBox="1"/>
              <p:nvPr/>
            </p:nvSpPr>
            <p:spPr>
              <a:xfrm>
                <a:off x="3239" y="7966"/>
                <a:ext cx="8000" cy="531"/>
              </a:xfrm>
              <a:prstGeom prst="rect">
                <a:avLst/>
              </a:prstGeom>
            </p:spPr>
            <p:txBody>
              <a:bodyPr>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时刻的买方一档挂单笔数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7" name="文本框 16"/>
              <p:cNvSpPr txBox="1"/>
              <p:nvPr/>
            </p:nvSpPr>
            <p:spPr>
              <a:xfrm>
                <a:off x="3259" y="8699"/>
                <a:ext cx="8000" cy="531"/>
              </a:xfrm>
              <a:prstGeom prst="rect">
                <a:avLst/>
              </a:prstGeom>
            </p:spPr>
            <p:txBody>
              <a:bodyPr>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时刻的卖方一档挂单笔数。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sp>
          <p:nvSpPr>
            <p:cNvPr id="20" name="文本框 19"/>
            <p:cNvSpPr txBox="1"/>
            <p:nvPr/>
          </p:nvSpPr>
          <p:spPr>
            <a:xfrm>
              <a:off x="8936" y="6930"/>
              <a:ext cx="8000" cy="919"/>
            </a:xfrm>
            <a:prstGeom prst="rect">
              <a:avLst/>
            </a:prstGeom>
          </p:spPr>
          <p:txBody>
            <a:bodyPr>
              <a:spAutoFit/>
            </a:bodyPr>
            <a:p>
              <a:pPr marL="0" indent="0">
                <a:spcBef>
                  <a:spcPct val="0"/>
                </a:spcBef>
                <a:spcAft>
                  <a:spcPct val="0"/>
                </a:spcAft>
                <a:buNone/>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α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表示截距；</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λ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表示斜率；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εt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时刻的残差。 </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ct val="0"/>
                </a:spcBef>
                <a:spcAft>
                  <a:spcPct val="0"/>
                </a:spcAft>
                <a:buNone/>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其中回归系数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λ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为目标因子值。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9"/>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案例：计算价格变动与一档量差的回归系数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custDataLst>
              <p:tags r:id="rId3"/>
            </p:custDataLst>
          </p:nvPr>
        </p:nvSpPr>
        <p:spPr>
          <a:xfrm>
            <a:off x="429260" y="1048385"/>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建立连接</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2" name="矩形 21"/>
          <p:cNvSpPr/>
          <p:nvPr>
            <p:custDataLst>
              <p:tags r:id="rId4"/>
            </p:custDataLst>
          </p:nvPr>
        </p:nvSpPr>
        <p:spPr>
          <a:xfrm>
            <a:off x="526415" y="1416685"/>
            <a:ext cx="11183620" cy="11868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24" name="文本框 23"/>
          <p:cNvSpPr txBox="1"/>
          <p:nvPr/>
        </p:nvSpPr>
        <p:spPr>
          <a:xfrm>
            <a:off x="526415" y="1471930"/>
            <a:ext cx="4041140" cy="1076325"/>
          </a:xfrm>
          <a:prstGeom prst="rect">
            <a:avLst/>
          </a:prstGeom>
        </p:spPr>
        <p:txBody>
          <a:bodyPr wrap="square">
            <a:spAutoFit/>
          </a:bodyPr>
          <a:p>
            <a:pPr indent="0" fontAlgn="auto">
              <a:lnSpc>
                <a:spcPct val="100000"/>
              </a:lnSpc>
            </a:pPr>
            <a:r>
              <a:rPr lang="en-US" altLang="zh-CN" sz="1600" b="0">
                <a:solidFill>
                  <a:srgbClr val="AF00DB"/>
                </a:solidFill>
                <a:latin typeface="MyFont" panose="02010609030101010101" charset="-122"/>
                <a:ea typeface="MyFont" panose="02010609030101010101" charset="-122"/>
              </a:rPr>
              <a:t>import</a:t>
            </a:r>
            <a:r>
              <a:rPr lang="en-US" altLang="zh-CN" sz="1600" b="0">
                <a:solidFill>
                  <a:srgbClr val="000000"/>
                </a:solidFill>
                <a:latin typeface="MyFont" panose="02010609030101010101" charset="-122"/>
                <a:ea typeface="MyFont" panose="02010609030101010101" charset="-122"/>
              </a:rPr>
              <a:t> dolphindb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ddb</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ddb.</a:t>
            </a:r>
            <a:r>
              <a:rPr lang="en-US" altLang="zh-CN" sz="1600" b="1">
                <a:solidFill>
                  <a:srgbClr val="000000"/>
                </a:solidFill>
                <a:latin typeface="MyFont" panose="02010609030101010101" charset="-122"/>
                <a:ea typeface="MyFont" panose="02010609030101010101" charset="-122"/>
              </a:rPr>
              <a:t>Session</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s.</a:t>
            </a:r>
            <a:r>
              <a:rPr lang="en-US" altLang="zh-CN" sz="1600" b="1">
                <a:solidFill>
                  <a:srgbClr val="000000"/>
                </a:solidFill>
                <a:latin typeface="MyFont" panose="02010609030101010101" charset="-122"/>
                <a:ea typeface="MyFont" panose="02010609030101010101" charset="-122"/>
              </a:rPr>
              <a:t>connect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"localhost"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8848</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s.</a:t>
            </a:r>
            <a:r>
              <a:rPr lang="en-US" altLang="zh-CN" sz="1600" b="1">
                <a:solidFill>
                  <a:srgbClr val="000000"/>
                </a:solidFill>
                <a:latin typeface="MyFont" panose="02010609030101010101" charset="-122"/>
                <a:ea typeface="MyFont" panose="02010609030101010101" charset="-122"/>
              </a:rPr>
              <a:t>login</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"admin"</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"123456"</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25" name="文本框 24"/>
          <p:cNvSpPr txBox="1"/>
          <p:nvPr>
            <p:custDataLst>
              <p:tags r:id="rId5"/>
            </p:custDataLst>
          </p:nvPr>
        </p:nvSpPr>
        <p:spPr>
          <a:xfrm>
            <a:off x="429260" y="2895600"/>
            <a:ext cx="4064000" cy="368300"/>
          </a:xfrm>
          <a:prstGeom prst="rect">
            <a:avLst/>
          </a:prstGeom>
          <a:noFill/>
        </p:spPr>
        <p:txBody>
          <a:bodyPr wrap="square" rtlCol="0">
            <a:spAutoFit/>
          </a:bodyPr>
          <a:p>
            <a:pPr indent="0">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建库建表导入数据</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6" name="文本框 25"/>
          <p:cNvSpPr txBox="1"/>
          <p:nvPr/>
        </p:nvSpPr>
        <p:spPr>
          <a:xfrm>
            <a:off x="526415" y="3348673"/>
            <a:ext cx="11169015" cy="3046095"/>
          </a:xfrm>
          <a:prstGeom prst="rect">
            <a:avLst/>
          </a:prstGeom>
        </p:spPr>
        <p:txBody>
          <a:bodyPr wrap="square">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db1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database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VALUE</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2023.04.01</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2023.04.30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db2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database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HASH</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25</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compoDb</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database</a:t>
            </a:r>
            <a:r>
              <a:rPr lang="en-US" altLang="zh-CN" sz="1600" b="0">
                <a:solidFill>
                  <a:srgbClr val="000000"/>
                </a:solidFill>
                <a:latin typeface="MyFont" panose="02010609030101010101" charset="-122"/>
                <a:ea typeface="MyFont" panose="02010609030101010101" charset="-122"/>
              </a:rPr>
              <a:t>(directory</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"dfs://NYSE"</a:t>
            </a:r>
            <a:r>
              <a:rPr lang="en-US" altLang="zh-CN" sz="1600" b="0">
                <a:solidFill>
                  <a:srgbClr val="000000"/>
                </a:solidFill>
                <a:latin typeface="MyFont" panose="02010609030101010101" charset="-122"/>
                <a:ea typeface="MyFont" panose="02010609030101010101" charset="-122"/>
              </a:rPr>
              <a:t>, partitionType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COMPO</a:t>
            </a:r>
            <a:r>
              <a:rPr lang="en-US" altLang="zh-CN" sz="1600" b="0">
                <a:solidFill>
                  <a:srgbClr val="000000"/>
                </a:solidFill>
                <a:latin typeface="MyFont" panose="02010609030101010101" charset="-122"/>
                <a:ea typeface="MyFont" panose="02010609030101010101" charset="-122"/>
              </a:rPr>
              <a:t>, partitionScheme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[db1,db2], engine</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'TSDB'</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name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"type"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"enumSrcId"</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"symbolTicker"</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"currencyString"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"isin"</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"displayPrecision"</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"enumInstrType"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31515"/>
                </a:solidFill>
                <a:latin typeface="MyFont" panose="02010609030101010101" charset="-122"/>
                <a:ea typeface="MyFont" panose="02010609030101010101" charset="-122"/>
              </a:rPr>
              <a:t>"lotSize"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"contractSize"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"variableTickSize"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"tasSeq"</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"activityDatetime"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"tradableStatus"</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"instrStatus"</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31515"/>
                </a:solidFill>
                <a:latin typeface="MyFont" panose="02010609030101010101" charset="-122"/>
                <a:ea typeface="MyFont" panose="02010609030101010101" charset="-122"/>
              </a:rPr>
              <a:t>"marketPhase"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"exchMessageTimestamp"</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"bidPrice"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"bidSize"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"askPrice"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"askSize"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"quoteDatetime"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"quoteInd"</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type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"LONG"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"STRING"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"STRING"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"STRING"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"LONG"</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"TIMESTAMP"</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"NANOTIME"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"DOUBLE"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"DOUBLE"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"INT"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"TIMESTAMP"</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"STRING"</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schematable</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table</a:t>
            </a:r>
            <a:r>
              <a:rPr lang="en-US" altLang="zh-CN" sz="1600" b="0">
                <a:solidFill>
                  <a:srgbClr val="000000"/>
                </a:solidFill>
                <a:latin typeface="MyFont" panose="02010609030101010101" charset="-122"/>
                <a:ea typeface="MyFont" panose="02010609030101010101" charset="-122"/>
              </a:rPr>
              <a:t>(name,type)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NBBO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loadTextEx</a:t>
            </a:r>
            <a:r>
              <a:rPr lang="en-US" altLang="zh-CN" sz="1600" b="0">
                <a:solidFill>
                  <a:srgbClr val="000000"/>
                </a:solidFill>
                <a:latin typeface="MyFont" panose="02010609030101010101" charset="-122"/>
                <a:ea typeface="MyFont" panose="02010609030101010101" charset="-122"/>
              </a:rPr>
              <a:t>(dbHandle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compoDb, tableName</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`NBBO</a:t>
            </a:r>
            <a:r>
              <a:rPr lang="en-US" altLang="zh-CN" sz="1600" b="0">
                <a:solidFill>
                  <a:srgbClr val="000000"/>
                </a:solidFill>
                <a:latin typeface="MyFont" panose="02010609030101010101" charset="-122"/>
                <a:ea typeface="MyFont" panose="02010609030101010101" charset="-122"/>
              </a:rPr>
              <a:t>, partitionColumns</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`activityDatetime`symbolTicker</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filename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path_to_csv</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nyse_nbbo.csv, schema</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schematable, sortColumns</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`symbolTicker`activityDatetime</a:t>
            </a:r>
            <a:r>
              <a:rPr lang="en-US" altLang="zh-CN" sz="1600" b="0">
                <a:solidFill>
                  <a:srgbClr val="000000"/>
                </a:solidFill>
                <a:latin typeface="MyFont" panose="02010609030101010101" charset="-122"/>
                <a:ea typeface="MyFont" panose="02010609030101010101" charset="-122"/>
              </a:rPr>
              <a:t>, arrayDelimiter</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28" name="矩形 27"/>
          <p:cNvSpPr/>
          <p:nvPr>
            <p:custDataLst>
              <p:tags r:id="rId6"/>
            </p:custDataLst>
          </p:nvPr>
        </p:nvSpPr>
        <p:spPr>
          <a:xfrm>
            <a:off x="526415" y="3263265"/>
            <a:ext cx="11169650" cy="32169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7"/>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案例：计算价格变动与一档量差的回归系数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8" name="矩形 27"/>
          <p:cNvSpPr/>
          <p:nvPr>
            <p:custDataLst>
              <p:tags r:id="rId3"/>
            </p:custDataLst>
          </p:nvPr>
        </p:nvSpPr>
        <p:spPr>
          <a:xfrm>
            <a:off x="526415" y="2145665"/>
            <a:ext cx="11169650" cy="37064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749935" y="2229803"/>
            <a:ext cx="10612755" cy="3538220"/>
          </a:xfrm>
          <a:prstGeom prst="rect">
            <a:avLst/>
          </a:prstGeom>
        </p:spPr>
        <p:txBody>
          <a:bodyPr wrap="square">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res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s.</a:t>
            </a:r>
            <a:r>
              <a:rPr lang="en-US" altLang="zh-CN" sz="1600" b="1">
                <a:solidFill>
                  <a:srgbClr val="000000"/>
                </a:solidFill>
                <a:latin typeface="MyFont" panose="02010609030101010101" charset="-122"/>
                <a:ea typeface="MyFont" panose="02010609030101010101" charset="-122"/>
              </a:rPr>
              <a:t>run</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a:t>
            </a:r>
            <a:endParaRPr lang="en-US" altLang="zh-CN" sz="1600" b="0">
              <a:solidFill>
                <a:srgbClr val="A31515"/>
              </a:solidFill>
              <a:latin typeface="MyFont" panose="02010609030101010101" charset="-122"/>
              <a:ea typeface="MyFont" panose="02010609030101010101" charset="-122"/>
            </a:endParaRPr>
          </a:p>
          <a:p>
            <a:pPr indent="0" fontAlgn="auto">
              <a:lnSpc>
                <a:spcPct val="100000"/>
              </a:lnSpc>
            </a:pPr>
            <a:r>
              <a:rPr lang="en-US" altLang="zh-CN" sz="1600" b="0">
                <a:solidFill>
                  <a:srgbClr val="A31515"/>
                </a:solidFill>
                <a:latin typeface="MyFont" panose="02010609030101010101" charset="-122"/>
                <a:ea typeface="MyFont" panose="02010609030101010101" charset="-122"/>
              </a:rPr>
              <a:t>snapshotTB = loadTable("</a:t>
            </a:r>
            <a:r>
              <a:rPr lang="en-US" altLang="zh-CN" sz="1600" b="0">
                <a:solidFill>
                  <a:srgbClr val="000000"/>
                </a:solidFill>
                <a:latin typeface="MyFont" panose="02010609030101010101" charset="-122"/>
                <a:ea typeface="MyFont" panose="02010609030101010101" charset="-122"/>
              </a:rPr>
              <a:t>dfs</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//NYSE", "NBBO")</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priceSensitivityOrderFlowImbalance</a:t>
            </a:r>
            <a:r>
              <a:rPr lang="en-US" altLang="zh-CN" sz="1600" b="0">
                <a:solidFill>
                  <a:srgbClr val="000000"/>
                </a:solidFill>
                <a:latin typeface="MyFont" panose="02010609030101010101" charset="-122"/>
                <a:ea typeface="MyFont" panose="02010609030101010101" charset="-122"/>
              </a:rPr>
              <a:t>(lastPrice, bidSize, askSize){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deltaP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deltas</a:t>
            </a:r>
            <a:r>
              <a:rPr lang="en-US" altLang="zh-CN" sz="1600" b="0">
                <a:solidFill>
                  <a:srgbClr val="000000"/>
                </a:solidFill>
                <a:latin typeface="MyFont" panose="02010609030101010101" charset="-122"/>
                <a:ea typeface="MyFont" panose="02010609030101010101" charset="-122"/>
              </a:rPr>
              <a:t>(lastPrice)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10000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nvol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bidSize.</a:t>
            </a:r>
            <a:r>
              <a:rPr lang="en-US" altLang="zh-CN" sz="1600" b="1">
                <a:solidFill>
                  <a:srgbClr val="000000"/>
                </a:solidFill>
                <a:latin typeface="MyFont" panose="02010609030101010101" charset="-122"/>
                <a:ea typeface="MyFont" panose="02010609030101010101" charset="-122"/>
              </a:rPr>
              <a:t>nullFill</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askSize.</a:t>
            </a:r>
            <a:r>
              <a:rPr lang="en-US" altLang="zh-CN" sz="1600" b="1">
                <a:solidFill>
                  <a:srgbClr val="000000"/>
                </a:solidFill>
                <a:latin typeface="MyFont" panose="02010609030101010101" charset="-122"/>
                <a:ea typeface="MyFont" panose="02010609030101010101" charset="-122"/>
              </a:rPr>
              <a:t>nullFill</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1">
                <a:solidFill>
                  <a:srgbClr val="000000"/>
                </a:solidFill>
                <a:latin typeface="MyFont" panose="02010609030101010101" charset="-122"/>
                <a:ea typeface="MyFont" panose="02010609030101010101" charset="-122"/>
              </a:rPr>
              <a:t>beta</a:t>
            </a:r>
            <a:r>
              <a:rPr lang="en-US" altLang="zh-CN" sz="1600" b="0">
                <a:solidFill>
                  <a:srgbClr val="000000"/>
                </a:solidFill>
                <a:latin typeface="MyFont" panose="02010609030101010101" charset="-122"/>
                <a:ea typeface="MyFont" panose="02010609030101010101" charset="-122"/>
              </a:rPr>
              <a:t>(deltaP.</a:t>
            </a:r>
            <a:r>
              <a:rPr lang="en-US" altLang="zh-CN" sz="1600" b="1">
                <a:solidFill>
                  <a:srgbClr val="000000"/>
                </a:solidFill>
                <a:latin typeface="MyFont" panose="02010609030101010101" charset="-122"/>
                <a:ea typeface="MyFont" panose="02010609030101010101" charset="-122"/>
              </a:rPr>
              <a:t>nullFill</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 nvol)</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res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select </a:t>
            </a:r>
            <a:r>
              <a:rPr lang="en-US" altLang="zh-CN" sz="1600" b="1">
                <a:solidFill>
                  <a:srgbClr val="000000"/>
                </a:solidFill>
                <a:latin typeface="MyFont" panose="02010609030101010101" charset="-122"/>
                <a:ea typeface="MyFont" panose="02010609030101010101" charset="-122"/>
              </a:rPr>
              <a:t>priceSensitivityOrderFlowImbalance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round</a:t>
            </a:r>
            <a:r>
              <a:rPr lang="en-US" altLang="zh-CN" sz="1600" b="0">
                <a:solidFill>
                  <a:srgbClr val="000000"/>
                </a:solidFill>
                <a:latin typeface="MyFont" panose="02010609030101010101" charset="-122"/>
                <a:ea typeface="MyFont" panose="02010609030101010101" charset="-122"/>
              </a:rPr>
              <a:t>(((bidPrice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askPrice)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bidSize, askSize)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priceSensitivityOrderFlowImbalance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from</a:t>
            </a:r>
            <a:r>
              <a:rPr lang="en-US" altLang="zh-CN" sz="1600" b="0">
                <a:solidFill>
                  <a:srgbClr val="000000"/>
                </a:solidFill>
                <a:latin typeface="MyFont" panose="02010609030101010101" charset="-122"/>
                <a:ea typeface="MyFont" panose="02010609030101010101" charset="-122"/>
              </a:rPr>
              <a:t> snapshotTB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where</a:t>
            </a:r>
            <a:r>
              <a:rPr lang="en-US" altLang="zh-CN" sz="1600" b="0">
                <a:solidFill>
                  <a:srgbClr val="000000"/>
                </a:solidFill>
                <a:latin typeface="MyFont" panose="02010609030101010101" charset="-122"/>
                <a:ea typeface="MyFont" panose="02010609030101010101" charset="-122"/>
              </a:rPr>
              <a:t> type</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a:t>
            </a:r>
            <a:r>
              <a:rPr lang="en-US" altLang="zh-CN" sz="1600" b="0">
                <a:solidFill>
                  <a:srgbClr val="AF00DB"/>
                </a:solidFill>
                <a:latin typeface="MyFont" panose="02010609030101010101" charset="-122"/>
                <a:ea typeface="MyFont" panose="02010609030101010101" charset="-122"/>
              </a:rPr>
              <a:t>and</a:t>
            </a:r>
            <a:r>
              <a:rPr lang="en-US" altLang="zh-CN" sz="1600" b="1">
                <a:solidFill>
                  <a:srgbClr val="000000"/>
                </a:solidFill>
                <a:latin typeface="MyFont" panose="02010609030101010101" charset="-122"/>
                <a:ea typeface="MyFont" panose="02010609030101010101" charset="-122"/>
              </a:rPr>
              <a:t>second</a:t>
            </a:r>
            <a:r>
              <a:rPr lang="en-US" altLang="zh-CN" sz="1600" b="0">
                <a:solidFill>
                  <a:srgbClr val="000000"/>
                </a:solidFill>
                <a:latin typeface="MyFont" panose="02010609030101010101" charset="-122"/>
                <a:ea typeface="MyFont" panose="02010609030101010101" charset="-122"/>
              </a:rPr>
              <a:t>(activityDatetime)</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A000"/>
                </a:solidFill>
                <a:latin typeface="MyFont" panose="02010609030101010101" charset="-122"/>
                <a:ea typeface="MyFont" panose="02010609030101010101" charset="-122"/>
              </a:rPr>
              <a:t>13:30:00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group by</a:t>
            </a:r>
            <a:r>
              <a:rPr lang="en-US" altLang="zh-CN" sz="1600" b="1">
                <a:solidFill>
                  <a:srgbClr val="000000"/>
                </a:solidFill>
                <a:latin typeface="MyFont" panose="02010609030101010101" charset="-122"/>
                <a:ea typeface="MyFont" panose="02010609030101010101" charset="-122"/>
              </a:rPr>
              <a:t>date</a:t>
            </a:r>
            <a:r>
              <a:rPr lang="en-US" altLang="zh-CN" sz="1600" b="0">
                <a:solidFill>
                  <a:srgbClr val="000000"/>
                </a:solidFill>
                <a:latin typeface="MyFont" panose="02010609030101010101" charset="-122"/>
                <a:ea typeface="MyFont" panose="02010609030101010101" charset="-122"/>
              </a:rPr>
              <a:t>(activityDatetime)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TradeTime, symbolTicker</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res;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31515"/>
                </a:solidFill>
                <a:latin typeface="MyFont" panose="02010609030101010101" charset="-122"/>
                <a:ea typeface="MyFont" panose="02010609030101010101" charset="-122"/>
              </a:rPr>
              <a:t>""")</a:t>
            </a:r>
            <a:endParaRPr lang="en-US" altLang="zh-CN" sz="1600" b="0">
              <a:solidFill>
                <a:srgbClr val="A31515"/>
              </a:solidFill>
              <a:latin typeface="MyFont" panose="02010609030101010101" charset="-122"/>
              <a:ea typeface="MyFont" panose="02010609030101010101" charset="-122"/>
            </a:endParaRPr>
          </a:p>
        </p:txBody>
      </p:sp>
      <p:sp>
        <p:nvSpPr>
          <p:cNvPr id="6" name="文本框 5"/>
          <p:cNvSpPr txBox="1"/>
          <p:nvPr/>
        </p:nvSpPr>
        <p:spPr>
          <a:xfrm>
            <a:off x="526415" y="1221740"/>
            <a:ext cx="11169650" cy="614045"/>
          </a:xfrm>
          <a:prstGeom prst="rect">
            <a:avLst/>
          </a:prstGeom>
        </p:spPr>
        <p:txBody>
          <a:bodyPr wrap="square">
            <a:spAutoFit/>
          </a:bodyPr>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导入数据后</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API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run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函数在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端对数据计算价格变动与一档量差的回归系数，然后将计算的结果返回到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端</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插件</a:t>
            </a:r>
            <a:endParaRPr lang="zh-CN" altLang="en-US" sz="54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介绍</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1021715" y="1379220"/>
            <a:ext cx="10015220" cy="2052955"/>
          </a:xfrm>
          <a:prstGeom prst="rect">
            <a:avLst/>
          </a:prstGeom>
        </p:spPr>
        <p:txBody>
          <a:bodyPr wrap="square">
            <a:spAutoFit/>
          </a:bodyPr>
          <a:p>
            <a:pPr indent="0" fontAlgn="auto">
              <a:lnSpc>
                <a:spcPct val="150000"/>
              </a:lnSpc>
            </a:pP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插件是用于在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中集成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的功能模块。</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插件是在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运行的进程里启动一个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解释器，并在其中运行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脚本。</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与</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Python API</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Py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插件不同， 它的运行过程中</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不会有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数据类型到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数据类型的转换开销，避免了序列化传输的开销。</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圆角矩形 3"/>
          <p:cNvSpPr/>
          <p:nvPr/>
        </p:nvSpPr>
        <p:spPr>
          <a:xfrm>
            <a:off x="6863080" y="3305810"/>
            <a:ext cx="4174490" cy="2080895"/>
          </a:xfrm>
          <a:prstGeom prst="roundRect">
            <a:avLst>
              <a:gd name="adj" fmla="val 8096"/>
            </a:avLst>
          </a:prstGeom>
          <a:noFill/>
          <a:ln>
            <a:solidFill>
              <a:schemeClr val="accent1"/>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文本框 5"/>
          <p:cNvSpPr txBox="1"/>
          <p:nvPr/>
        </p:nvSpPr>
        <p:spPr>
          <a:xfrm>
            <a:off x="1021715" y="3212465"/>
            <a:ext cx="5475605" cy="2052955"/>
          </a:xfrm>
          <a:prstGeom prst="rect">
            <a:avLst/>
          </a:prstGeom>
          <a:noFill/>
        </p:spPr>
        <p:txBody>
          <a:bodyPr wrap="square" rtlCol="0" anchor="t">
            <a:spAutoFit/>
          </a:bodyPr>
          <a:p>
            <a:pPr indent="0" fontAlgn="auto">
              <a:lnSpc>
                <a:spcPct val="150000"/>
              </a:lnSpc>
            </a:pP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Py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插件更加适合于主业务通过</a:t>
            </a: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DolphinDB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脚本实现的用户。大部分的代码使用</a:t>
            </a: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DolphinDB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脚本，但可能有一些特定的地方需要调用已有的</a:t>
            </a: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Python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的计算函数或者</a:t>
            </a: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Python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拓展的地方，可以在部分场景中使用</a:t>
            </a:r>
            <a:r>
              <a:rPr lang="en-US" altLang="zh-CN"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Py </a:t>
            </a:r>
            <a:r>
              <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插件进行计算分析。</a:t>
            </a:r>
            <a:endParaRPr lang="zh-CN" altLang="en-US" sz="17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7" name="文本框 6"/>
          <p:cNvSpPr txBox="1"/>
          <p:nvPr/>
        </p:nvSpPr>
        <p:spPr>
          <a:xfrm>
            <a:off x="6972935" y="3435985"/>
            <a:ext cx="2679065" cy="368300"/>
          </a:xfrm>
          <a:prstGeom prst="rect">
            <a:avLst/>
          </a:prstGeom>
          <a:noFill/>
        </p:spPr>
        <p:txBody>
          <a:bodyPr wrap="square" rtlCol="0">
            <a:spAutoFit/>
          </a:bodyPr>
          <a:p>
            <a:r>
              <a:rPr lang="en-US" altLang="zh-CN">
                <a:solidFill>
                  <a:schemeClr val="tx2">
                    <a:lumMod val="50000"/>
                    <a:lumOff val="50000"/>
                  </a:schemeClr>
                </a:solidFill>
                <a:latin typeface="阿里巴巴普惠体 3.0 55 Regular" panose="00020600040101010101" charset="-122"/>
                <a:ea typeface="阿里巴巴普惠体 3.0 55 Regular" panose="00020600040101010101" charset="-122"/>
              </a:rPr>
              <a:t>DolphinDB process</a:t>
            </a:r>
            <a:endParaRPr lang="en-US" altLang="zh-CN">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11" name="圆角矩形 10"/>
          <p:cNvSpPr/>
          <p:nvPr/>
        </p:nvSpPr>
        <p:spPr>
          <a:xfrm>
            <a:off x="7129780" y="4073525"/>
            <a:ext cx="1650365" cy="99949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marL="0" indent="0" algn="ctr"/>
            <a:r>
              <a:rPr lang="en-US" altLang="zh-CN">
                <a:solidFill>
                  <a:srgbClr val="001D35"/>
                </a:solidFill>
                <a:latin typeface="阿里巴巴普惠体 3.0 55 Regular" panose="00020600040101010101" charset="-122"/>
                <a:ea typeface="阿里巴巴普惠体 3.0 55 Regular" panose="00020600040101010101" charset="-122"/>
                <a:sym typeface="+mn-ea"/>
              </a:rPr>
              <a:t>DLANG </a:t>
            </a:r>
            <a:endParaRPr lang="en-US" altLang="zh-CN" b="0" i="0">
              <a:solidFill>
                <a:srgbClr val="001D35"/>
              </a:solidFill>
              <a:latin typeface="阿里巴巴普惠体 3.0 55 Regular" panose="00020600040101010101" charset="-122"/>
              <a:ea typeface="阿里巴巴普惠体 3.0 55 Regular" panose="00020600040101010101" charset="-122"/>
            </a:endParaRPr>
          </a:p>
          <a:p>
            <a:pPr marL="0" indent="0" algn="ctr"/>
            <a:r>
              <a:rPr lang="en-US" altLang="zh-CN">
                <a:solidFill>
                  <a:srgbClr val="001D35"/>
                </a:solidFill>
                <a:latin typeface="阿里巴巴普惠体 3.0 55 Regular" panose="00020600040101010101" charset="-122"/>
                <a:ea typeface="阿里巴巴普惠体 3.0 55 Regular" panose="00020600040101010101" charset="-122"/>
                <a:sym typeface="+mn-ea"/>
              </a:rPr>
              <a:t>Interpreter</a:t>
            </a:r>
            <a:endParaRPr lang="zh-CN" altLang="en-US"/>
          </a:p>
        </p:txBody>
      </p:sp>
      <p:sp>
        <p:nvSpPr>
          <p:cNvPr id="12" name="圆角矩形 11"/>
          <p:cNvSpPr/>
          <p:nvPr/>
        </p:nvSpPr>
        <p:spPr>
          <a:xfrm>
            <a:off x="9067800" y="4073525"/>
            <a:ext cx="1753235" cy="991235"/>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solidFill>
                  <a:schemeClr val="tx1"/>
                </a:solidFill>
              </a:rPr>
              <a:t>Python</a:t>
            </a:r>
            <a:endParaRPr lang="en-US" altLang="zh-CN">
              <a:solidFill>
                <a:schemeClr val="tx1"/>
              </a:solidFill>
            </a:endParaRPr>
          </a:p>
          <a:p>
            <a:pPr algn="ctr"/>
            <a:r>
              <a:rPr lang="en-US" altLang="zh-CN">
                <a:solidFill>
                  <a:schemeClr val="tx1"/>
                </a:solidFill>
              </a:rPr>
              <a:t>Interpreter</a:t>
            </a:r>
            <a:endParaRPr lang="en-US" altLang="zh-CN">
              <a:solidFill>
                <a:schemeClr val="tx1"/>
              </a:solidFill>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4"/>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3" name="椭圆 52"/>
            <p:cNvSpPr/>
            <p:nvPr>
              <p:custDataLst>
                <p:tags r:id="rId15"/>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4" name="椭圆 53"/>
            <p:cNvSpPr/>
            <p:nvPr>
              <p:custDataLst>
                <p:tags r:id="rId16"/>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sp>
        <p:nvSpPr>
          <p:cNvPr id="84" name="椭圆 83"/>
          <p:cNvSpPr/>
          <p:nvPr>
            <p:custDataLst>
              <p:tags r:id="rId17"/>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5" name="矩形 54"/>
          <p:cNvSpPr/>
          <p:nvPr>
            <p:custDataLst>
              <p:tags r:id="rId18"/>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19"/>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目录</a:t>
            </a:r>
            <a:endPar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78" name="组合 77"/>
          <p:cNvGrpSpPr/>
          <p:nvPr>
            <p:custDataLst>
              <p:tags r:id="rId20"/>
            </p:custDataLst>
          </p:nvPr>
        </p:nvGrpSpPr>
        <p:grpSpPr>
          <a:xfrm>
            <a:off x="1354455" y="1867535"/>
            <a:ext cx="3117215" cy="405173"/>
            <a:chOff x="1407" y="1811"/>
            <a:chExt cx="4909" cy="638"/>
          </a:xfrm>
        </p:grpSpPr>
        <p:sp>
          <p:nvSpPr>
            <p:cNvPr id="58" name="矩形 57"/>
            <p:cNvSpPr/>
            <p:nvPr>
              <p:custDataLst>
                <p:tags r:id="rId21"/>
              </p:custDataLst>
            </p:nvPr>
          </p:nvSpPr>
          <p:spPr bwMode="auto">
            <a:xfrm>
              <a:off x="2397" y="1821"/>
              <a:ext cx="3919"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Excel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插件</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0" name="直接连接符 59"/>
            <p:cNvCxnSpPr/>
            <p:nvPr>
              <p:custDataLst>
                <p:tags r:id="rId22"/>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3"/>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01</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79" name="组合 78"/>
          <p:cNvGrpSpPr/>
          <p:nvPr>
            <p:custDataLst>
              <p:tags r:id="rId24"/>
            </p:custDataLst>
          </p:nvPr>
        </p:nvGrpSpPr>
        <p:grpSpPr>
          <a:xfrm>
            <a:off x="1354455" y="2681013"/>
            <a:ext cx="3117215" cy="405130"/>
            <a:chOff x="1407" y="3241"/>
            <a:chExt cx="4909" cy="638"/>
          </a:xfrm>
        </p:grpSpPr>
        <p:sp>
          <p:nvSpPr>
            <p:cNvPr id="63" name="矩形 62"/>
            <p:cNvSpPr/>
            <p:nvPr>
              <p:custDataLst>
                <p:tags r:id="rId25"/>
              </p:custDataLst>
            </p:nvPr>
          </p:nvSpPr>
          <p:spPr bwMode="auto">
            <a:xfrm>
              <a:off x="2397" y="3251"/>
              <a:ext cx="3919"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Python API</a:t>
              </a:r>
              <a:endPar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5" name="直接连接符 64"/>
            <p:cNvCxnSpPr/>
            <p:nvPr>
              <p:custDataLst>
                <p:tags r:id="rId26"/>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7"/>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02</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2" name="组合 81"/>
          <p:cNvGrpSpPr/>
          <p:nvPr>
            <p:custDataLst>
              <p:tags r:id="rId28"/>
            </p:custDataLst>
          </p:nvPr>
        </p:nvGrpSpPr>
        <p:grpSpPr>
          <a:xfrm>
            <a:off x="1354455" y="3494448"/>
            <a:ext cx="3117215" cy="405130"/>
            <a:chOff x="1407" y="6101"/>
            <a:chExt cx="4909" cy="638"/>
          </a:xfrm>
        </p:grpSpPr>
        <p:sp>
          <p:nvSpPr>
            <p:cNvPr id="73" name="矩形 72"/>
            <p:cNvSpPr/>
            <p:nvPr>
              <p:custDataLst>
                <p:tags r:id="rId29"/>
              </p:custDataLst>
            </p:nvPr>
          </p:nvSpPr>
          <p:spPr bwMode="auto">
            <a:xfrm>
              <a:off x="2397" y="6111"/>
              <a:ext cx="3919"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插件</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5" name="直接连接符 74"/>
            <p:cNvCxnSpPr/>
            <p:nvPr>
              <p:custDataLst>
                <p:tags r:id="rId30"/>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1"/>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03</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cxnSp>
        <p:nvCxnSpPr>
          <p:cNvPr id="77" name="直接箭头连接符 76"/>
          <p:cNvCxnSpPr/>
          <p:nvPr>
            <p:custDataLst>
              <p:tags r:id="rId32"/>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3"/>
            </p:custDataLst>
          </p:nvPr>
        </p:nvGrpSpPr>
        <p:grpSpPr>
          <a:xfrm>
            <a:off x="1354455" y="4307883"/>
            <a:ext cx="3117215" cy="405130"/>
            <a:chOff x="1407" y="7921"/>
            <a:chExt cx="4909" cy="638"/>
          </a:xfrm>
        </p:grpSpPr>
        <p:sp>
          <p:nvSpPr>
            <p:cNvPr id="85" name="矩形 84"/>
            <p:cNvSpPr/>
            <p:nvPr>
              <p:custDataLst>
                <p:tags r:id="rId34"/>
              </p:custDataLst>
            </p:nvPr>
          </p:nvSpPr>
          <p:spPr bwMode="auto">
            <a:xfrm>
              <a:off x="2397" y="7931"/>
              <a:ext cx="3919"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Python Parser</a:t>
              </a:r>
              <a:endPar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87" name="矩形 86"/>
            <p:cNvSpPr/>
            <p:nvPr>
              <p:custDataLst>
                <p:tags r:id="rId35"/>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04</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88" name="直接连接符 87"/>
            <p:cNvCxnSpPr/>
            <p:nvPr>
              <p:custDataLst>
                <p:tags r:id="rId36"/>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37" cstate="screen"/>
          <a:stretch>
            <a:fillRect/>
          </a:stretch>
        </p:blipFill>
        <p:spPr>
          <a:xfrm>
            <a:off x="582930" y="356235"/>
            <a:ext cx="1620520" cy="889000"/>
          </a:xfrm>
          <a:prstGeom prst="rect">
            <a:avLst/>
          </a:prstGeom>
        </p:spPr>
      </p:pic>
      <p:grpSp>
        <p:nvGrpSpPr>
          <p:cNvPr id="5" name="组合 4"/>
          <p:cNvGrpSpPr/>
          <p:nvPr/>
        </p:nvGrpSpPr>
        <p:grpSpPr>
          <a:xfrm>
            <a:off x="1354455" y="5121318"/>
            <a:ext cx="4057650" cy="405130"/>
            <a:chOff x="2160" y="8063"/>
            <a:chExt cx="6390" cy="638"/>
          </a:xfrm>
        </p:grpSpPr>
        <p:sp>
          <p:nvSpPr>
            <p:cNvPr id="2" name="矩形 1"/>
            <p:cNvSpPr/>
            <p:nvPr>
              <p:custDataLst>
                <p:tags r:id="rId38"/>
              </p:custDataLst>
            </p:nvPr>
          </p:nvSpPr>
          <p:spPr bwMode="auto">
            <a:xfrm>
              <a:off x="3150" y="8073"/>
              <a:ext cx="5401" cy="628"/>
            </a:xfrm>
            <a:prstGeom prst="rect">
              <a:avLst/>
            </a:prstGeom>
            <a:noFill/>
            <a:ln>
              <a:noFill/>
            </a:ln>
          </p:spPr>
          <p:txBody>
            <a:bodyPr wrap="square" rtlCol="0">
              <a:spAutoFit/>
            </a:bodyPr>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PySwordfish</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（隐藏）</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3" name="矩形 2"/>
            <p:cNvSpPr/>
            <p:nvPr>
              <p:custDataLst>
                <p:tags r:id="rId39"/>
              </p:custDataLst>
            </p:nvPr>
          </p:nvSpPr>
          <p:spPr bwMode="auto">
            <a:xfrm>
              <a:off x="2160" y="8063"/>
              <a:ext cx="769" cy="628"/>
            </a:xfrm>
            <a:prstGeom prst="rect">
              <a:avLst/>
            </a:prstGeom>
            <a:noFill/>
            <a:ln>
              <a:noFill/>
            </a:ln>
          </p:spPr>
          <p:txBody>
            <a:bodyPr wrap="square" rtlCol="0">
              <a:spAutoFit/>
            </a:bodyPr>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05</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4" name="直接连接符 3"/>
            <p:cNvCxnSpPr/>
            <p:nvPr>
              <p:custDataLst>
                <p:tags r:id="rId40"/>
              </p:custDataLst>
            </p:nvPr>
          </p:nvCxnSpPr>
          <p:spPr>
            <a:xfrm>
              <a:off x="3040" y="8249"/>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41"/>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安装和使用</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704215" y="1260475"/>
            <a:ext cx="5080000" cy="548005"/>
          </a:xfrm>
          <a:prstGeom prst="rect">
            <a:avLst/>
          </a:prstGeom>
        </p:spPr>
        <p:txBody>
          <a:bodyPr>
            <a:noAutofit/>
          </a:bodyPr>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客户端中使用 </a:t>
            </a:r>
            <a:r>
              <a:rPr lang="en-US" altLang="zh-CN" sz="1600" b="0">
                <a:solidFill>
                  <a:srgbClr val="1868DB"/>
                </a:solidFill>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3" tooltip="https://docs.dolphindb.cn/zh/funcs/l/listRemotePlugins.html"/>
              </a:rPr>
              <a:t>listRemotePlugins</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命令查看插件仓库中的插件信息。</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04215" y="2926715"/>
            <a:ext cx="5022215" cy="337185"/>
          </a:xfrm>
          <a:prstGeom prst="rect">
            <a:avLst/>
          </a:prstGeom>
          <a:noFill/>
        </p:spPr>
        <p:txBody>
          <a:bodyPr wrap="square" rtlCol="0" anchor="t">
            <a:spAutoFit/>
          </a:bodyPr>
          <a:p>
            <a:pPr marL="0" indent="0"/>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使用 </a:t>
            </a:r>
            <a:r>
              <a:rPr lang="en-US" altLang="zh-CN" sz="1600">
                <a:solidFill>
                  <a:srgbClr val="1868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hlinkClick r:id="rId4" tooltip="https://docs.dolphindb.cn/zh/funcs/i/installPlugin.html"/>
              </a:rPr>
              <a:t>installPlugin</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命令完成插件安装。</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5" name="文本框 4"/>
          <p:cNvSpPr txBox="1"/>
          <p:nvPr/>
        </p:nvSpPr>
        <p:spPr>
          <a:xfrm>
            <a:off x="889635" y="3544570"/>
            <a:ext cx="4276090" cy="302895"/>
          </a:xfrm>
          <a:prstGeom prst="rect">
            <a:avLst/>
          </a:prstGeom>
        </p:spPr>
        <p:txBody>
          <a:bodyPr wrap="square">
            <a:spAutoFit/>
          </a:bodyPr>
          <a:p>
            <a:pPr>
              <a:lnSpc>
                <a:spcPts val="1650"/>
              </a:lnSpc>
            </a:pPr>
            <a:r>
              <a:rPr lang="en-US" altLang="zh-CN" sz="1600" b="0">
                <a:solidFill>
                  <a:srgbClr val="A31515"/>
                </a:solidFill>
                <a:latin typeface="阿里巴巴普惠体 3.0 55 Regular" panose="00020600040101010101" charset="-122"/>
                <a:ea typeface="阿里巴巴普惠体 3.0 55 Regular" panose="00020600040101010101" charset="-122"/>
              </a:rPr>
              <a:t>installPlugin("</a:t>
            </a:r>
            <a:r>
              <a:rPr lang="en-US" altLang="zh-CN" sz="1600" b="0">
                <a:solidFill>
                  <a:srgbClr val="000000"/>
                </a:solidFill>
                <a:latin typeface="阿里巴巴普惠体 3.0 55 Regular" panose="00020600040101010101" charset="-122"/>
                <a:ea typeface="阿里巴巴普惠体 3.0 55 Regular" panose="00020600040101010101" charset="-122"/>
              </a:rPr>
              <a:t>py</a:t>
            </a:r>
            <a:r>
              <a:rPr lang="en-US" altLang="zh-CN" sz="1600" b="0">
                <a:solidFill>
                  <a:srgbClr val="A31515"/>
                </a:solidFill>
                <a:latin typeface="阿里巴巴普惠体 3.0 55 Regular" panose="00020600040101010101" charset="-122"/>
                <a:ea typeface="阿里巴巴普惠体 3.0 55 Regular" panose="00020600040101010101" charset="-122"/>
              </a:rPr>
              <a:t>");</a:t>
            </a:r>
            <a:endParaRPr lang="en-US" altLang="zh-CN" sz="1600" b="0">
              <a:solidFill>
                <a:srgbClr val="A31515"/>
              </a:solidFill>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889635" y="2049463"/>
            <a:ext cx="3835400" cy="514350"/>
          </a:xfrm>
          <a:prstGeom prst="rect">
            <a:avLst/>
          </a:prstGeom>
        </p:spPr>
        <p:txBody>
          <a:bodyPr wrap="square">
            <a:spAutoFit/>
          </a:bodyPr>
          <a:p>
            <a:pPr>
              <a:lnSpc>
                <a:spcPts val="1650"/>
              </a:lnSpc>
            </a:pPr>
            <a:r>
              <a:rPr lang="en-US" altLang="zh-CN" sz="1600" b="0">
                <a:solidFill>
                  <a:srgbClr val="A31515"/>
                </a:solidFill>
                <a:latin typeface="阿里巴巴普惠体 3.0 55 Regular" panose="00020600040101010101" charset="-122"/>
                <a:ea typeface="阿里巴巴普惠体 3.0 55 Regular" panose="00020600040101010101" charset="-122"/>
              </a:rPr>
              <a:t>login("</a:t>
            </a:r>
            <a:r>
              <a:rPr lang="en-US" altLang="zh-CN" sz="1600" b="0">
                <a:solidFill>
                  <a:srgbClr val="000000"/>
                </a:solidFill>
                <a:latin typeface="阿里巴巴普惠体 3.0 55 Regular" panose="00020600040101010101" charset="-122"/>
                <a:ea typeface="阿里巴巴普惠体 3.0 55 Regular" panose="00020600040101010101" charset="-122"/>
              </a:rPr>
              <a:t>admin</a:t>
            </a:r>
            <a:r>
              <a:rPr lang="en-US" altLang="zh-CN" sz="1600" b="0">
                <a:solidFill>
                  <a:srgbClr val="A31515"/>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123456</a:t>
            </a:r>
            <a:r>
              <a:rPr lang="en-US" altLang="zh-CN" sz="1600" b="0">
                <a:solidFill>
                  <a:srgbClr val="A31515"/>
                </a:solidFill>
                <a:latin typeface="阿里巴巴普惠体 3.0 55 Regular" panose="00020600040101010101" charset="-122"/>
                <a:ea typeface="阿里巴巴普惠体 3.0 55 Regular" panose="00020600040101010101" charset="-122"/>
              </a:rPr>
              <a:t>"); </a:t>
            </a:r>
            <a:endParaRPr lang="en-US" altLang="zh-CN" sz="1600" b="0">
              <a:solidFill>
                <a:srgbClr val="A31515"/>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A31515"/>
                </a:solidFill>
                <a:latin typeface="阿里巴巴普惠体 3.0 55 Regular" panose="00020600040101010101" charset="-122"/>
                <a:ea typeface="阿里巴巴普惠体 3.0 55 Regular" panose="00020600040101010101" charset="-122"/>
              </a:rPr>
              <a:t>listRemotePlugins();</a:t>
            </a:r>
            <a:endParaRPr lang="en-US" altLang="zh-CN" sz="1600" b="0">
              <a:solidFill>
                <a:srgbClr val="A31515"/>
              </a:solidFill>
              <a:latin typeface="阿里巴巴普惠体 3.0 55 Regular" panose="00020600040101010101" charset="-122"/>
              <a:ea typeface="阿里巴巴普惠体 3.0 55 Regular" panose="00020600040101010101" charset="-122"/>
            </a:endParaRPr>
          </a:p>
        </p:txBody>
      </p:sp>
      <p:sp>
        <p:nvSpPr>
          <p:cNvPr id="28" name="矩形 27"/>
          <p:cNvSpPr/>
          <p:nvPr>
            <p:custDataLst>
              <p:tags r:id="rId5"/>
            </p:custDataLst>
          </p:nvPr>
        </p:nvSpPr>
        <p:spPr>
          <a:xfrm>
            <a:off x="805815" y="1882140"/>
            <a:ext cx="4756150" cy="8489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7" name="矩形 6"/>
          <p:cNvSpPr/>
          <p:nvPr>
            <p:custDataLst>
              <p:tags r:id="rId6"/>
            </p:custDataLst>
          </p:nvPr>
        </p:nvSpPr>
        <p:spPr>
          <a:xfrm>
            <a:off x="805815" y="3380740"/>
            <a:ext cx="4756150" cy="5822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704215" y="4179252"/>
            <a:ext cx="5080000" cy="82994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修改配置参数，添加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globalDynamicLib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参数。如果是单节点模式，则在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dolphindb.cfg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中配置该参数；如果是集群模式，则在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cluster.cfg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中配置该参数。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889635" y="5240020"/>
            <a:ext cx="4572000" cy="521970"/>
          </a:xfrm>
          <a:prstGeom prst="rect">
            <a:avLst/>
          </a:prstGeom>
          <a:noFill/>
        </p:spPr>
        <p:txBody>
          <a:bodyPr wrap="square" rtlCol="0" anchor="t">
            <a:spAutoFit/>
          </a:bodyPr>
          <a:p>
            <a:r>
              <a:rPr lang="en-US" altLang="zh-CN" sz="1400">
                <a:latin typeface="阿里巴巴普惠体 3.0 55 Regular" panose="00020600040101010101" charset="-122"/>
                <a:ea typeface="阿里巴巴普惠体 3.0 55 Regular" panose="00020600040101010101" charset="-122"/>
              </a:rPr>
              <a:t>globalDynamicLib=</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/path_to_libpython3.6m.so/libpython3.6m.so</a:t>
            </a:r>
            <a:endParaRPr lang="en-US" altLang="zh-CN" sz="1400">
              <a:latin typeface="阿里巴巴普惠体 3.0 55 Regular" panose="00020600040101010101" charset="-122"/>
              <a:ea typeface="阿里巴巴普惠体 3.0 55 Regular" panose="00020600040101010101" charset="-122"/>
            </a:endParaRPr>
          </a:p>
        </p:txBody>
      </p:sp>
      <p:sp>
        <p:nvSpPr>
          <p:cNvPr id="12" name="矩形 11"/>
          <p:cNvSpPr/>
          <p:nvPr>
            <p:custDataLst>
              <p:tags r:id="rId7"/>
            </p:custDataLst>
          </p:nvPr>
        </p:nvSpPr>
        <p:spPr>
          <a:xfrm>
            <a:off x="805815" y="5148580"/>
            <a:ext cx="4755515" cy="7473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6388100" y="1260475"/>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loadPlugin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命令加载插件。</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6636385" y="1975485"/>
            <a:ext cx="3201035" cy="337185"/>
          </a:xfrm>
          <a:prstGeom prst="rect">
            <a:avLst/>
          </a:prstGeom>
          <a:noFill/>
        </p:spPr>
        <p:txBody>
          <a:bodyPr wrap="square" rtlCol="0" anchor="t">
            <a:spAutoFit/>
          </a:bodyPr>
          <a:p>
            <a:r>
              <a:rPr lang="en-US" altLang="zh-CN" sz="1600">
                <a:latin typeface="阿里巴巴普惠体 3.0 55 Regular" panose="00020600040101010101" charset="-122"/>
                <a:ea typeface="阿里巴巴普惠体 3.0 55 Regular" panose="00020600040101010101" charset="-122"/>
              </a:rPr>
              <a:t>loadPlugin("py");</a:t>
            </a:r>
            <a:endParaRPr lang="en-US" altLang="zh-CN" sz="1600">
              <a:latin typeface="阿里巴巴普惠体 3.0 55 Regular" panose="00020600040101010101" charset="-122"/>
              <a:ea typeface="阿里巴巴普惠体 3.0 55 Regular" panose="00020600040101010101" charset="-122"/>
            </a:endParaRPr>
          </a:p>
        </p:txBody>
      </p:sp>
      <p:sp>
        <p:nvSpPr>
          <p:cNvPr id="15" name="矩形 14"/>
          <p:cNvSpPr/>
          <p:nvPr>
            <p:custDataLst>
              <p:tags r:id="rId8"/>
            </p:custDataLst>
          </p:nvPr>
        </p:nvSpPr>
        <p:spPr>
          <a:xfrm>
            <a:off x="6489700" y="1887855"/>
            <a:ext cx="4756150" cy="5124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7" name="矩形 16"/>
          <p:cNvSpPr/>
          <p:nvPr>
            <p:custDataLst>
              <p:tags r:id="rId9"/>
            </p:custDataLst>
          </p:nvPr>
        </p:nvSpPr>
        <p:spPr>
          <a:xfrm>
            <a:off x="6502400" y="3025775"/>
            <a:ext cx="4756150" cy="24060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6388100" y="259492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loadPlugin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命令加载插件。</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0" name="文本框 19"/>
          <p:cNvSpPr txBox="1"/>
          <p:nvPr/>
        </p:nvSpPr>
        <p:spPr>
          <a:xfrm>
            <a:off x="6388100" y="5525452"/>
            <a:ext cx="5080000" cy="614045"/>
          </a:xfrm>
          <a:prstGeom prst="rect">
            <a:avLst/>
          </a:prstGeom>
        </p:spPr>
        <p:txBody>
          <a:bodyPr>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py::getFunc(module, funcName, [convert=true])</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函数则可以获取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模块内的静态方法。</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2" name="文本框 21"/>
          <p:cNvSpPr txBox="1"/>
          <p:nvPr/>
        </p:nvSpPr>
        <p:spPr>
          <a:xfrm>
            <a:off x="6636385" y="3125153"/>
            <a:ext cx="4841875" cy="2207260"/>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fibo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py</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importModule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"fibo"</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endParaRPr lang="en-US" altLang="zh-CN" sz="1600">
              <a:solidFill>
                <a:srgbClr val="000000"/>
              </a:solidFill>
              <a:latin typeface="MyFont" panose="02010609030101010101" charset="-122"/>
              <a:ea typeface="MyFont" panose="02010609030101010101" charset="-122"/>
              <a:sym typeface="+mn-ea"/>
            </a:endParaRPr>
          </a:p>
          <a:p>
            <a:pPr>
              <a:lnSpc>
                <a:spcPts val="1650"/>
              </a:lnSpc>
            </a:pPr>
            <a:r>
              <a:rPr lang="en-US" altLang="zh-CN" sz="1600">
                <a:solidFill>
                  <a:srgbClr val="000000"/>
                </a:solidFill>
                <a:latin typeface="MyFont" panose="02010609030101010101" charset="-122"/>
                <a:ea typeface="MyFont" panose="02010609030101010101" charset="-122"/>
                <a:sym typeface="+mn-ea"/>
              </a:rPr>
              <a:t>// </a:t>
            </a:r>
            <a:r>
              <a:rPr lang="zh-CN" altLang="en-US" sz="1600">
                <a:solidFill>
                  <a:srgbClr val="000000"/>
                </a:solidFill>
                <a:latin typeface="MyFont" panose="02010609030101010101" charset="-122"/>
                <a:ea typeface="MyFont" panose="02010609030101010101" charset="-122"/>
                <a:sym typeface="+mn-ea"/>
              </a:rPr>
              <a:t>获取模块中的</a:t>
            </a:r>
            <a:r>
              <a:rPr lang="en-US" altLang="zh-CN" sz="1600">
                <a:solidFill>
                  <a:srgbClr val="000000"/>
                </a:solidFill>
                <a:latin typeface="MyFont" panose="02010609030101010101" charset="-122"/>
                <a:ea typeface="MyFont" panose="02010609030101010101" charset="-122"/>
                <a:sym typeface="+mn-ea"/>
              </a:rPr>
              <a:t>fib2</a:t>
            </a:r>
            <a:r>
              <a:rPr lang="zh-CN" altLang="en-US" sz="1600">
                <a:solidFill>
                  <a:srgbClr val="000000"/>
                </a:solidFill>
                <a:latin typeface="MyFont" panose="02010609030101010101" charset="-122"/>
                <a:ea typeface="MyFont" panose="02010609030101010101" charset="-122"/>
                <a:sym typeface="+mn-ea"/>
              </a:rPr>
              <a:t>函数</a:t>
            </a:r>
            <a:endParaRPr lang="zh-CN" altLang="en-US"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fib2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py</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getFunc</a:t>
            </a:r>
            <a:r>
              <a:rPr lang="en-US" altLang="zh-CN" sz="1600" b="0">
                <a:solidFill>
                  <a:srgbClr val="000000"/>
                </a:solidFill>
                <a:latin typeface="MyFont" panose="02010609030101010101" charset="-122"/>
                <a:ea typeface="MyFont" panose="02010609030101010101" charset="-122"/>
              </a:rPr>
              <a:t>(fibo,</a:t>
            </a:r>
            <a:r>
              <a:rPr lang="en-US" altLang="zh-CN" sz="1600" b="0">
                <a:solidFill>
                  <a:srgbClr val="A31515"/>
                </a:solidFill>
                <a:latin typeface="MyFont" panose="02010609030101010101" charset="-122"/>
                <a:ea typeface="MyFont" panose="02010609030101010101" charset="-122"/>
              </a:rPr>
              <a:t>"fib2"</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a:lnSpc>
                <a:spcPts val="1650"/>
              </a:lnSpc>
            </a:pPr>
            <a:endParaRPr lang="en-US" altLang="zh-CN" sz="1600">
              <a:solidFill>
                <a:srgbClr val="000000"/>
              </a:solidFill>
              <a:latin typeface="MyFont" panose="02010609030101010101" charset="-122"/>
              <a:ea typeface="MyFont" panose="02010609030101010101" charset="-122"/>
              <a:sym typeface="+mn-ea"/>
            </a:endParaRPr>
          </a:p>
          <a:p>
            <a:pPr>
              <a:lnSpc>
                <a:spcPts val="1650"/>
              </a:lnSpc>
            </a:pPr>
            <a:r>
              <a:rPr lang="en-US" altLang="zh-CN" sz="1600">
                <a:solidFill>
                  <a:srgbClr val="000000"/>
                </a:solidFill>
                <a:latin typeface="MyFont" panose="02010609030101010101" charset="-122"/>
                <a:ea typeface="MyFont" panose="02010609030101010101" charset="-122"/>
                <a:sym typeface="+mn-ea"/>
              </a:rPr>
              <a:t>// </a:t>
            </a:r>
            <a:r>
              <a:rPr lang="zh-CN" altLang="en-US" sz="1600">
                <a:solidFill>
                  <a:srgbClr val="000000"/>
                </a:solidFill>
                <a:latin typeface="MyFont" panose="02010609030101010101" charset="-122"/>
                <a:ea typeface="MyFont" panose="02010609030101010101" charset="-122"/>
                <a:sym typeface="+mn-ea"/>
              </a:rPr>
              <a:t>调用</a:t>
            </a:r>
            <a:r>
              <a:rPr lang="en-US" altLang="zh-CN" sz="1600">
                <a:solidFill>
                  <a:srgbClr val="000000"/>
                </a:solidFill>
                <a:latin typeface="MyFont" panose="02010609030101010101" charset="-122"/>
                <a:ea typeface="MyFont" panose="02010609030101010101" charset="-122"/>
                <a:sym typeface="+mn-ea"/>
              </a:rPr>
              <a:t>fib2</a:t>
            </a:r>
            <a:r>
              <a:rPr lang="zh-CN" altLang="en-US" sz="1600">
                <a:solidFill>
                  <a:srgbClr val="000000"/>
                </a:solidFill>
                <a:latin typeface="MyFont" panose="02010609030101010101" charset="-122"/>
                <a:ea typeface="MyFont" panose="02010609030101010101" charset="-122"/>
                <a:sym typeface="+mn-ea"/>
              </a:rPr>
              <a:t>函数</a:t>
            </a:r>
            <a:endParaRPr lang="zh-CN" altLang="en-US"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re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fib2</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a:lnSpc>
                <a:spcPts val="1650"/>
              </a:lnSpc>
            </a:pP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re;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output: 0 1 1 2 3 5 8</a:t>
            </a:r>
            <a:endParaRPr lang="en-US" altLang="zh-CN" sz="1600" b="0">
              <a:solidFill>
                <a:srgbClr val="000000"/>
              </a:solidFill>
              <a:latin typeface="MyFont" panose="02010609030101010101" charset="-122"/>
              <a:ea typeface="MyFont" panose="02010609030101010101" charset="-122"/>
            </a:endParaRPr>
          </a:p>
        </p:txBody>
      </p:sp>
      <p:sp>
        <p:nvSpPr>
          <p:cNvPr id="16" name="椭圆 1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0"/>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案例：计算价格变动与一档量差的回归系数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917575"/>
            <a:ext cx="9182100" cy="875665"/>
          </a:xfrm>
          <a:prstGeom prst="rect">
            <a:avLst/>
          </a:prstGeom>
        </p:spPr>
        <p:txBody>
          <a:bodyPr wrap="square">
            <a:spAutoFit/>
          </a:bodyPr>
          <a:p>
            <a:pPr indent="0" fontAlgn="auto">
              <a:lnSpc>
                <a:spcPct val="150000"/>
              </a:lnSpc>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量化因子价格变动与一档量差的回归系数可以通过内置函数直接计算，可以通过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插件导入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sklearn</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的子模块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linear_model</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来使用外部函数进行计算。</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179513" y="2053273"/>
            <a:ext cx="8884920" cy="4373880"/>
          </a:xfrm>
          <a:prstGeom prst="rect">
            <a:avLst/>
          </a:prstGeom>
        </p:spPr>
        <p:txBody>
          <a:bodyPr wrap="square">
            <a:noAutofit/>
          </a:bodyPr>
          <a:p>
            <a:pPr indent="0" fontAlgn="auto">
              <a:lnSpc>
                <a:spcPct val="100000"/>
              </a:lnSpc>
            </a:pPr>
            <a:r>
              <a:rPr lang="en-US" altLang="zh-CN" sz="1400" b="1">
                <a:solidFill>
                  <a:srgbClr val="000000"/>
                </a:solidFill>
                <a:latin typeface="MyFont" panose="02010609030101010101" charset="-122"/>
                <a:ea typeface="MyFont" panose="02010609030101010101" charset="-122"/>
              </a:rPr>
              <a:t>loadPlugin</a:t>
            </a:r>
            <a:r>
              <a:rPr lang="en-US" altLang="zh-CN" sz="1400" b="0">
                <a:solidFill>
                  <a:srgbClr val="00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"py"</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go</a:t>
            </a:r>
            <a:endParaRPr lang="en-US" altLang="zh-CN" sz="1400" b="0">
              <a:solidFill>
                <a:srgbClr val="AF00DB"/>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def </a:t>
            </a:r>
            <a:r>
              <a:rPr lang="en-US" altLang="zh-CN" sz="1400" b="1">
                <a:solidFill>
                  <a:srgbClr val="000000"/>
                </a:solidFill>
                <a:latin typeface="MyFont" panose="02010609030101010101" charset="-122"/>
                <a:ea typeface="MyFont" panose="02010609030101010101" charset="-122"/>
              </a:rPr>
              <a:t>priceSensitivityOrderFlowImbalanceUsingSklearn</a:t>
            </a:r>
            <a:r>
              <a:rPr lang="en-US" altLang="zh-CN" sz="1400" b="0">
                <a:solidFill>
                  <a:srgbClr val="000000"/>
                </a:solidFill>
                <a:latin typeface="MyFont" panose="02010609030101010101" charset="-122"/>
                <a:ea typeface="MyFont" panose="02010609030101010101" charset="-122"/>
              </a:rPr>
              <a:t>(lastPrice, bidSize, askSize){</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deltaP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deltas</a:t>
            </a:r>
            <a:r>
              <a:rPr lang="en-US" altLang="zh-CN" sz="1400" b="0">
                <a:solidFill>
                  <a:srgbClr val="000000"/>
                </a:solidFill>
                <a:latin typeface="MyFont" panose="02010609030101010101" charset="-122"/>
                <a:ea typeface="MyFont" panose="02010609030101010101" charset="-122"/>
              </a:rPr>
              <a:t>(lastPrice)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10000</a:t>
            </a:r>
            <a:endParaRPr lang="en-US" altLang="zh-CN" sz="1400" b="0">
              <a:solidFill>
                <a:srgbClr val="00A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nvol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bidSize.</a:t>
            </a:r>
            <a:r>
              <a:rPr lang="en-US" altLang="zh-CN" sz="1400" b="1">
                <a:solidFill>
                  <a:srgbClr val="000000"/>
                </a:solidFill>
                <a:latin typeface="MyFont" panose="02010609030101010101" charset="-122"/>
                <a:ea typeface="MyFont" panose="02010609030101010101" charset="-122"/>
              </a:rPr>
              <a:t>nullFill</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0</a:t>
            </a:r>
            <a:r>
              <a:rPr lang="en-US" altLang="zh-CN" sz="1400" b="0">
                <a:solidFill>
                  <a:srgbClr val="000000"/>
                </a:solidFill>
                <a:latin typeface="MyFont" panose="02010609030101010101" charset="-122"/>
                <a:ea typeface="MyFont" panose="02010609030101010101" charset="-122"/>
              </a:rPr>
              <a:t>)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askSize.</a:t>
            </a:r>
            <a:r>
              <a:rPr lang="en-US" altLang="zh-CN" sz="1400" b="1">
                <a:solidFill>
                  <a:srgbClr val="000000"/>
                </a:solidFill>
                <a:latin typeface="MyFont" panose="02010609030101010101" charset="-122"/>
                <a:ea typeface="MyFont" panose="02010609030101010101" charset="-122"/>
              </a:rPr>
              <a:t>nullFill</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0</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x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matrix</a:t>
            </a:r>
            <a:r>
              <a:rPr lang="en-US" altLang="zh-CN" sz="1400" b="0">
                <a:solidFill>
                  <a:srgbClr val="000000"/>
                </a:solidFill>
                <a:latin typeface="MyFont" panose="02010609030101010101" charset="-122"/>
                <a:ea typeface="MyFont" panose="02010609030101010101" charset="-122"/>
              </a:rPr>
              <a:t>(nvol)</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 </a:t>
            </a:r>
            <a:r>
              <a:rPr lang="zh-CN" altLang="en-US" sz="1400" b="0">
                <a:solidFill>
                  <a:srgbClr val="000000"/>
                </a:solidFill>
                <a:latin typeface="MyFont" panose="02010609030101010101" charset="-122"/>
                <a:ea typeface="MyFont" panose="02010609030101010101" charset="-122"/>
              </a:rPr>
              <a:t>导入</a:t>
            </a:r>
            <a:r>
              <a:rPr lang="en-US" altLang="zh-CN" sz="1400" b="0">
                <a:solidFill>
                  <a:srgbClr val="000000"/>
                </a:solidFill>
                <a:latin typeface="MyFont" panose="02010609030101010101" charset="-122"/>
                <a:ea typeface="MyFont" panose="02010609030101010101" charset="-122"/>
              </a:rPr>
              <a:t>sklearn</a:t>
            </a:r>
            <a:r>
              <a:rPr lang="zh-CN" altLang="en-US" sz="1400" b="0">
                <a:solidFill>
                  <a:srgbClr val="000000"/>
                </a:solidFill>
                <a:latin typeface="MyFont" panose="02010609030101010101" charset="-122"/>
                <a:ea typeface="MyFont" panose="02010609030101010101" charset="-122"/>
              </a:rPr>
              <a:t>子模块</a:t>
            </a:r>
            <a:r>
              <a:rPr lang="en-US" altLang="zh-CN" sz="1400" b="0">
                <a:solidFill>
                  <a:srgbClr val="000000"/>
                </a:solidFill>
                <a:latin typeface="MyFont" panose="02010609030101010101" charset="-122"/>
                <a:ea typeface="MyFont" panose="02010609030101010101" charset="-122"/>
              </a:rPr>
              <a:t>linear_model</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linear_model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py</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importModule</a:t>
            </a:r>
            <a:r>
              <a:rPr lang="en-US" altLang="zh-CN" sz="1400" b="0">
                <a:solidFill>
                  <a:srgbClr val="00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"sklearn.linear_model"</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linearInst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py</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getInstance</a:t>
            </a:r>
            <a:r>
              <a:rPr lang="en-US" altLang="zh-CN" sz="1400" b="0">
                <a:solidFill>
                  <a:srgbClr val="000000"/>
                </a:solidFill>
                <a:latin typeface="MyFont" panose="02010609030101010101" charset="-122"/>
                <a:ea typeface="MyFont" panose="02010609030101010101" charset="-122"/>
              </a:rPr>
              <a:t>(linear_model,</a:t>
            </a:r>
            <a:r>
              <a:rPr lang="en-US" altLang="zh-CN" sz="1400" b="0">
                <a:solidFill>
                  <a:srgbClr val="A31515"/>
                </a:solidFill>
                <a:latin typeface="MyFont" panose="02010609030101010101" charset="-122"/>
                <a:ea typeface="MyFont" panose="02010609030101010101" charset="-122"/>
              </a:rPr>
              <a:t>"LinearRegression"</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linearInst.</a:t>
            </a:r>
            <a:r>
              <a:rPr lang="en-US" altLang="zh-CN" sz="1400" b="1">
                <a:solidFill>
                  <a:srgbClr val="000000"/>
                </a:solidFill>
                <a:latin typeface="MyFont" panose="02010609030101010101" charset="-122"/>
                <a:ea typeface="MyFont" panose="02010609030101010101" charset="-122"/>
              </a:rPr>
              <a:t>fit</a:t>
            </a:r>
            <a:r>
              <a:rPr lang="en-US" altLang="zh-CN" sz="1400" b="0">
                <a:solidFill>
                  <a:srgbClr val="000000"/>
                </a:solidFill>
                <a:latin typeface="MyFont" panose="02010609030101010101" charset="-122"/>
                <a:ea typeface="MyFont" panose="02010609030101010101" charset="-122"/>
              </a:rPr>
              <a:t>(x, deltaP.</a:t>
            </a:r>
            <a:r>
              <a:rPr lang="en-US" altLang="zh-CN" sz="1400" b="1">
                <a:solidFill>
                  <a:srgbClr val="000000"/>
                </a:solidFill>
                <a:latin typeface="MyFont" panose="02010609030101010101" charset="-122"/>
                <a:ea typeface="MyFont" panose="02010609030101010101" charset="-122"/>
              </a:rPr>
              <a:t>nullFill</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0</a:t>
            </a: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调用</a:t>
            </a:r>
            <a:r>
              <a:rPr lang="en-US" altLang="zh-CN" sz="1400" b="0">
                <a:solidFill>
                  <a:srgbClr val="000000"/>
                </a:solidFill>
                <a:latin typeface="MyFont" panose="02010609030101010101" charset="-122"/>
                <a:ea typeface="MyFont" panose="02010609030101010101" charset="-122"/>
              </a:rPr>
              <a:t>fit</a:t>
            </a:r>
            <a:r>
              <a:rPr lang="zh-CN" altLang="en-US" sz="1400" b="0">
                <a:solidFill>
                  <a:srgbClr val="000000"/>
                </a:solidFill>
                <a:latin typeface="MyFont" panose="02010609030101010101" charset="-122"/>
                <a:ea typeface="MyFont" panose="02010609030101010101" charset="-122"/>
              </a:rPr>
              <a:t>函数</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a:t>
            </a:r>
            <a:r>
              <a:rPr lang="en-US" altLang="zh-CN" sz="1400" b="0">
                <a:solidFill>
                  <a:srgbClr val="000000"/>
                </a:solidFill>
                <a:latin typeface="MyFont" panose="02010609030101010101" charset="-122"/>
                <a:ea typeface="MyFont" panose="02010609030101010101" charset="-122"/>
              </a:rPr>
              <a:t> linearInst.coef_;</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snapshotTB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loadTable</a:t>
            </a:r>
            <a:r>
              <a:rPr lang="en-US" altLang="zh-CN" sz="1400" b="0">
                <a:solidFill>
                  <a:srgbClr val="00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"dfs://NYSE"</a:t>
            </a:r>
            <a:r>
              <a:rPr lang="en-US" altLang="zh-CN" sz="1400" b="0">
                <a:solidFill>
                  <a:srgbClr val="000000"/>
                </a:solidFill>
                <a:latin typeface="MyFont" panose="02010609030101010101" charset="-122"/>
                <a:ea typeface="MyFont" panose="02010609030101010101" charset="-122"/>
              </a:rPr>
              <a:t>, </a:t>
            </a:r>
            <a:r>
              <a:rPr lang="en-US" altLang="zh-CN" sz="1400" b="0">
                <a:solidFill>
                  <a:srgbClr val="A31515"/>
                </a:solidFill>
                <a:latin typeface="MyFont" panose="02010609030101010101" charset="-122"/>
                <a:ea typeface="MyFont" panose="02010609030101010101" charset="-122"/>
              </a:rPr>
              <a:t>"NBBO"</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res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select </a:t>
            </a:r>
            <a:r>
              <a:rPr lang="en-US" altLang="zh-CN" sz="1400" b="1">
                <a:solidFill>
                  <a:srgbClr val="000000"/>
                </a:solidFill>
                <a:latin typeface="MyFont" panose="02010609030101010101" charset="-122"/>
                <a:ea typeface="MyFont" panose="02010609030101010101" charset="-122"/>
              </a:rPr>
              <a:t>priceSensitivityOrderFlowImbalanceUsingSklearn</a:t>
            </a:r>
            <a:r>
              <a:rPr lang="en-US" altLang="zh-CN" sz="1400" b="0">
                <a:solidFill>
                  <a:srgbClr val="00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round</a:t>
            </a:r>
            <a:r>
              <a:rPr lang="en-US" altLang="zh-CN" sz="1400" b="0">
                <a:solidFill>
                  <a:srgbClr val="000000"/>
                </a:solidFill>
                <a:latin typeface="MyFont" panose="02010609030101010101" charset="-122"/>
                <a:ea typeface="MyFont" panose="02010609030101010101" charset="-122"/>
              </a:rPr>
              <a:t>(((bidPrice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askPrice)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2</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2</a:t>
            </a:r>
            <a:r>
              <a:rPr lang="en-US" altLang="zh-CN" sz="1400" b="0">
                <a:solidFill>
                  <a:srgbClr val="000000"/>
                </a:solidFill>
                <a:latin typeface="MyFont" panose="02010609030101010101" charset="-122"/>
                <a:ea typeface="MyFont" panose="02010609030101010101" charset="-122"/>
              </a:rPr>
              <a:t>), bidSize, askSize)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as</a:t>
            </a:r>
            <a:r>
              <a:rPr lang="en-US" altLang="zh-CN" sz="1400" b="0">
                <a:solidFill>
                  <a:srgbClr val="000000"/>
                </a:solidFill>
                <a:latin typeface="MyFont" panose="02010609030101010101" charset="-122"/>
                <a:ea typeface="MyFont" panose="02010609030101010101" charset="-122"/>
              </a:rPr>
              <a:t> priceSensitivityOrderFlowImbalance</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from</a:t>
            </a:r>
            <a:r>
              <a:rPr lang="en-US" altLang="zh-CN" sz="1400" b="0">
                <a:solidFill>
                  <a:srgbClr val="000000"/>
                </a:solidFill>
                <a:latin typeface="MyFont" panose="02010609030101010101" charset="-122"/>
                <a:ea typeface="MyFont" panose="02010609030101010101" charset="-122"/>
              </a:rPr>
              <a:t> snapshotTB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where</a:t>
            </a:r>
            <a:r>
              <a:rPr lang="en-US" altLang="zh-CN" sz="1400" b="0">
                <a:solidFill>
                  <a:srgbClr val="000000"/>
                </a:solidFill>
                <a:latin typeface="MyFont" panose="02010609030101010101" charset="-122"/>
                <a:ea typeface="MyFont" panose="02010609030101010101" charset="-122"/>
              </a:rPr>
              <a:t> type</a:t>
            </a:r>
            <a:r>
              <a:rPr lang="en-US" altLang="zh-CN" sz="1400" b="0">
                <a:solidFill>
                  <a:srgbClr val="FF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'Q' </a:t>
            </a:r>
            <a:r>
              <a:rPr lang="en-US" altLang="zh-CN" sz="1400" b="0">
                <a:solidFill>
                  <a:srgbClr val="AF00DB"/>
                </a:solidFill>
                <a:latin typeface="MyFont" panose="02010609030101010101" charset="-122"/>
                <a:ea typeface="MyFont" panose="02010609030101010101" charset="-122"/>
              </a:rPr>
              <a:t>and </a:t>
            </a:r>
            <a:r>
              <a:rPr lang="en-US" altLang="zh-CN" sz="1400" b="1">
                <a:solidFill>
                  <a:srgbClr val="000000"/>
                </a:solidFill>
                <a:latin typeface="MyFont" panose="02010609030101010101" charset="-122"/>
                <a:ea typeface="MyFont" panose="02010609030101010101" charset="-122"/>
              </a:rPr>
              <a:t>second</a:t>
            </a:r>
            <a:r>
              <a:rPr lang="en-US" altLang="zh-CN" sz="1400" b="0">
                <a:solidFill>
                  <a:srgbClr val="000000"/>
                </a:solidFill>
                <a:latin typeface="MyFont" panose="02010609030101010101" charset="-122"/>
                <a:ea typeface="MyFont" panose="02010609030101010101" charset="-122"/>
              </a:rPr>
              <a:t>(activityDatetime) </a:t>
            </a:r>
            <a:r>
              <a:rPr lang="en-US" altLang="zh-CN" sz="1400" b="0">
                <a:solidFill>
                  <a:srgbClr val="FF0000"/>
                </a:solidFill>
                <a:latin typeface="MyFont" panose="02010609030101010101" charset="-122"/>
                <a:ea typeface="MyFont" panose="02010609030101010101" charset="-122"/>
              </a:rPr>
              <a:t>&gt; </a:t>
            </a:r>
            <a:r>
              <a:rPr lang="en-US" altLang="zh-CN" sz="1400" b="0">
                <a:solidFill>
                  <a:srgbClr val="00A000"/>
                </a:solidFill>
                <a:latin typeface="MyFont" panose="02010609030101010101" charset="-122"/>
                <a:ea typeface="MyFont" panose="02010609030101010101" charset="-122"/>
              </a:rPr>
              <a:t>13:30:00</a:t>
            </a:r>
            <a:endParaRPr lang="en-US" altLang="zh-CN" sz="1400" b="0">
              <a:solidFill>
                <a:srgbClr val="00A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group by</a:t>
            </a:r>
            <a:r>
              <a:rPr lang="en-US" altLang="zh-CN" sz="1400" b="1">
                <a:solidFill>
                  <a:srgbClr val="000000"/>
                </a:solidFill>
                <a:latin typeface="MyFont" panose="02010609030101010101" charset="-122"/>
                <a:ea typeface="MyFont" panose="02010609030101010101" charset="-122"/>
              </a:rPr>
              <a:t>date</a:t>
            </a:r>
            <a:r>
              <a:rPr lang="en-US" altLang="zh-CN" sz="1400" b="0">
                <a:solidFill>
                  <a:srgbClr val="000000"/>
                </a:solidFill>
                <a:latin typeface="MyFont" panose="02010609030101010101" charset="-122"/>
                <a:ea typeface="MyFont" panose="02010609030101010101" charset="-122"/>
              </a:rPr>
              <a:t>(activityDatetime) </a:t>
            </a:r>
            <a:r>
              <a:rPr lang="en-US" altLang="zh-CN" sz="1400" b="0">
                <a:solidFill>
                  <a:srgbClr val="AF00DB"/>
                </a:solidFill>
                <a:latin typeface="MyFont" panose="02010609030101010101" charset="-122"/>
                <a:ea typeface="MyFont" panose="02010609030101010101" charset="-122"/>
              </a:rPr>
              <a:t>as</a:t>
            </a:r>
            <a:r>
              <a:rPr lang="en-US" altLang="zh-CN" sz="1400" b="0">
                <a:solidFill>
                  <a:srgbClr val="000000"/>
                </a:solidFill>
                <a:latin typeface="MyFont" panose="02010609030101010101" charset="-122"/>
                <a:ea typeface="MyFont" panose="02010609030101010101" charset="-122"/>
              </a:rPr>
              <a:t> TradeTime,symbolTicker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res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CD3131"/>
              </a:solidFill>
              <a:latin typeface="MyFont" panose="02010609030101010101" charset="-122"/>
              <a:ea typeface="MyFont" panose="02010609030101010101" charset="-122"/>
            </a:endParaRPr>
          </a:p>
        </p:txBody>
      </p:sp>
      <p:sp>
        <p:nvSpPr>
          <p:cNvPr id="28" name="矩形 27"/>
          <p:cNvSpPr/>
          <p:nvPr>
            <p:custDataLst>
              <p:tags r:id="rId3"/>
            </p:custDataLst>
          </p:nvPr>
        </p:nvSpPr>
        <p:spPr>
          <a:xfrm>
            <a:off x="995680" y="1929765"/>
            <a:ext cx="9252585" cy="46208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Python Parser</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介绍</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05815" y="995045"/>
            <a:ext cx="10210165" cy="1568450"/>
          </a:xfrm>
          <a:prstGeom prst="rect">
            <a:avLst/>
          </a:prstGeom>
        </p:spPr>
        <p:txBody>
          <a:bodyPr wrap="square">
            <a:spAutoFit/>
          </a:bodyPr>
          <a:p>
            <a:pPr indent="0" algn="just"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Parser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开发的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解释器。由于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Parser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直接运行在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Server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中，且不受全局锁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GIL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Global Interpreter Lock</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）的限制，因此它能够充分发挥多核和分布式计算的潜力。</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Parser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与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脚本共享对象系统和运行环境，这使得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Parser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可以直接访问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存储引擎、使用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中的内置函 数并利用内置计算引擎进行计算。</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4" name="图片 3"/>
          <p:cNvPicPr/>
          <p:nvPr/>
        </p:nvPicPr>
        <p:blipFill>
          <a:blip r:embed="rId3"/>
          <a:stretch>
            <a:fillRect/>
          </a:stretch>
        </p:blipFill>
        <p:spPr>
          <a:xfrm>
            <a:off x="6059805" y="2884170"/>
            <a:ext cx="4956175" cy="3181350"/>
          </a:xfrm>
          <a:prstGeom prst="rect">
            <a:avLst/>
          </a:prstGeom>
        </p:spPr>
      </p:pic>
      <p:sp>
        <p:nvSpPr>
          <p:cNvPr id="5" name="文本框 4"/>
          <p:cNvSpPr txBox="1"/>
          <p:nvPr/>
        </p:nvSpPr>
        <p:spPr>
          <a:xfrm>
            <a:off x="805815" y="2884170"/>
            <a:ext cx="4763135" cy="3145155"/>
          </a:xfrm>
          <a:prstGeom prst="rect">
            <a:avLst/>
          </a:prstGeom>
        </p:spPr>
        <p:txBody>
          <a:bodyPr wrap="square">
            <a:no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与标准的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相比，</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Parser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在标识符、保留字、行与缩进、多行语句、数字 类型、字符串、空行、同一行显示多条语句以及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print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输出等方面保持了相同的语法，以便客户使用，还可以在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Python Session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中无缝调用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内置函数，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语句以及元代码编程。此外内置了</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pandas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库，能与数据库和计算引擎无缝结合，实现高效、并行的大规模数据处理。</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案例：计算价格变动与一档量差的回归系数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1197928" y="921068"/>
            <a:ext cx="8636000" cy="5507990"/>
          </a:xfrm>
          <a:prstGeom prst="rect">
            <a:avLst/>
          </a:prstGeom>
        </p:spPr>
        <p:txBody>
          <a:bodyPr wrap="square">
            <a:spAutoFit/>
          </a:bodyPr>
          <a:p>
            <a:pPr indent="0" fontAlgn="auto">
              <a:lnSpc>
                <a:spcPct val="100000"/>
              </a:lnSpc>
            </a:pPr>
            <a:r>
              <a:rPr lang="en-US" altLang="zh-CN" sz="1600" b="0">
                <a:solidFill>
                  <a:srgbClr val="AF00DB"/>
                </a:solidFill>
                <a:latin typeface="MyFont" panose="02010609030101010101" charset="-122"/>
                <a:ea typeface="MyFont" panose="02010609030101010101" charset="-122"/>
              </a:rPr>
              <a:t>import</a:t>
            </a:r>
            <a:r>
              <a:rPr lang="en-US" altLang="zh-CN" sz="1600" b="0">
                <a:solidFill>
                  <a:srgbClr val="000000"/>
                </a:solidFill>
                <a:latin typeface="MyFont" panose="02010609030101010101" charset="-122"/>
                <a:ea typeface="MyFont" panose="02010609030101010101" charset="-122"/>
              </a:rPr>
              <a:t> pandas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pd</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import</a:t>
            </a:r>
            <a:r>
              <a:rPr lang="en-US" altLang="zh-CN" sz="1600" b="0">
                <a:solidFill>
                  <a:srgbClr val="000000"/>
                </a:solidFill>
                <a:latin typeface="MyFont" panose="02010609030101010101" charset="-122"/>
                <a:ea typeface="MyFont" panose="02010609030101010101" charset="-122"/>
              </a:rPr>
              <a:t> dolphindb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ddb</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定义因子函数</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priceSensitivityOrderFlowImbalance</a:t>
            </a:r>
            <a:r>
              <a:rPr lang="en-US" altLang="zh-CN" sz="1600" b="0">
                <a:solidFill>
                  <a:srgbClr val="000000"/>
                </a:solidFill>
                <a:latin typeface="MyFont" panose="02010609030101010101" charset="-122"/>
                <a:ea typeface="MyFont" panose="02010609030101010101" charset="-122"/>
              </a:rPr>
              <a:t>(df)</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deltaP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10000</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round</a:t>
            </a:r>
            <a:r>
              <a:rPr lang="en-US" altLang="zh-CN" sz="1600" b="0">
                <a:solidFill>
                  <a:srgbClr val="000000"/>
                </a:solidFill>
                <a:latin typeface="MyFont" panose="02010609030101010101" charset="-122"/>
                <a:ea typeface="MyFont" panose="02010609030101010101" charset="-122"/>
              </a:rPr>
              <a:t>((df[</a:t>
            </a:r>
            <a:r>
              <a:rPr lang="en-US" altLang="zh-CN" sz="1600" b="0">
                <a:solidFill>
                  <a:srgbClr val="A31515"/>
                </a:solidFill>
                <a:latin typeface="MyFont" panose="02010609030101010101" charset="-122"/>
                <a:ea typeface="MyFont" panose="02010609030101010101" charset="-122"/>
              </a:rPr>
              <a:t>'bidPrice'</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df[</a:t>
            </a:r>
            <a:r>
              <a:rPr lang="en-US" altLang="zh-CN" sz="1600" b="0">
                <a:solidFill>
                  <a:srgbClr val="A31515"/>
                </a:solidFill>
                <a:latin typeface="MyFont" panose="02010609030101010101" charset="-122"/>
                <a:ea typeface="MyFont" panose="02010609030101010101" charset="-122"/>
              </a:rPr>
              <a:t>'askPrice'</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diff</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fillna</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bidQty1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df[</a:t>
            </a:r>
            <a:r>
              <a:rPr lang="en-US" altLang="zh-CN" sz="1600" b="0">
                <a:solidFill>
                  <a:srgbClr val="A31515"/>
                </a:solidFill>
                <a:latin typeface="MyFont" panose="02010609030101010101" charset="-122"/>
                <a:ea typeface="MyFont" panose="02010609030101010101" charset="-122"/>
              </a:rPr>
              <a:t>"bidSize"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fillna</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askQty1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df[</a:t>
            </a:r>
            <a:r>
              <a:rPr lang="en-US" altLang="zh-CN" sz="1600" b="0">
                <a:solidFill>
                  <a:srgbClr val="A31515"/>
                </a:solidFill>
                <a:latin typeface="MyFont" panose="02010609030101010101" charset="-122"/>
                <a:ea typeface="MyFont" panose="02010609030101010101" charset="-122"/>
              </a:rPr>
              <a:t>"askSize"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fillna</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NVOL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bidQty1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askQty1</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res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beta</a:t>
            </a:r>
            <a:r>
              <a:rPr lang="en-US" altLang="zh-CN" sz="1600" b="0">
                <a:solidFill>
                  <a:srgbClr val="000000"/>
                </a:solidFill>
                <a:latin typeface="MyFont" panose="02010609030101010101" charset="-122"/>
                <a:ea typeface="MyFont" panose="02010609030101010101" charset="-122"/>
              </a:rPr>
              <a:t>(deltaP.values, NVOL.values)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pd.</a:t>
            </a:r>
            <a:r>
              <a:rPr lang="en-US" altLang="zh-CN" sz="1600" b="1">
                <a:solidFill>
                  <a:srgbClr val="000000"/>
                </a:solidFill>
                <a:latin typeface="MyFont" panose="02010609030101010101" charset="-122"/>
                <a:ea typeface="MyFont" panose="02010609030101010101" charset="-122"/>
              </a:rPr>
              <a:t>Series</a:t>
            </a:r>
            <a:r>
              <a:rPr lang="en-US" altLang="zh-CN" sz="1600" b="0">
                <a:solidFill>
                  <a:srgbClr val="000000"/>
                </a:solidFill>
                <a:latin typeface="MyFont" panose="02010609030101010101" charset="-122"/>
                <a:ea typeface="MyFont" panose="02010609030101010101" charset="-122"/>
              </a:rPr>
              <a:t>([res], [</a:t>
            </a:r>
            <a:r>
              <a:rPr lang="en-US" altLang="zh-CN" sz="1600" b="0">
                <a:solidFill>
                  <a:srgbClr val="A31515"/>
                </a:solidFill>
                <a:latin typeface="MyFont" panose="02010609030101010101" charset="-122"/>
                <a:ea typeface="MyFont" panose="02010609030101010101" charset="-122"/>
              </a:rPr>
              <a:t>"priceSensitivityOrderFlowImbalance"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snapshotTB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loadTable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"dfs://NYSE"</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"NBBO"</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df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pd.</a:t>
            </a:r>
            <a:r>
              <a:rPr lang="en-US" altLang="zh-CN" sz="1600" b="1">
                <a:solidFill>
                  <a:srgbClr val="000000"/>
                </a:solidFill>
                <a:latin typeface="MyFont" panose="02010609030101010101" charset="-122"/>
                <a:ea typeface="MyFont" panose="02010609030101010101" charset="-122"/>
              </a:rPr>
              <a:t>DataFrame</a:t>
            </a:r>
            <a:r>
              <a:rPr lang="en-US" altLang="zh-CN" sz="1600" b="0">
                <a:solidFill>
                  <a:srgbClr val="000000"/>
                </a:solidFill>
                <a:latin typeface="MyFont" panose="02010609030101010101" charset="-122"/>
                <a:ea typeface="MyFont" panose="02010609030101010101" charset="-122"/>
              </a:rPr>
              <a:t>(snapshotTB,</a:t>
            </a:r>
            <a:r>
              <a:rPr lang="en-US" altLang="zh-CN" sz="1600" b="0">
                <a:solidFill>
                  <a:srgbClr val="A31515"/>
                </a:solidFill>
                <a:latin typeface="MyFont" panose="02010609030101010101" charset="-122"/>
                <a:ea typeface="MyFont" panose="02010609030101010101" charset="-122"/>
              </a:rPr>
              <a:t>'tasSeq'</a:t>
            </a:r>
            <a:r>
              <a:rPr lang="en-US" altLang="zh-CN" sz="1600" b="0">
                <a:solidFill>
                  <a:srgbClr val="000000"/>
                </a:solidFill>
                <a:latin typeface="MyFont" panose="02010609030101010101" charset="-122"/>
                <a:ea typeface="MyFont" panose="02010609030101010101" charset="-122"/>
              </a:rPr>
              <a:t>,lazy</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尝试计算一只股票</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res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priceSensitivityOrderFlowImbalance</a:t>
            </a:r>
            <a:r>
              <a:rPr lang="en-US" altLang="zh-CN" sz="1600" b="0">
                <a:solidFill>
                  <a:srgbClr val="000000"/>
                </a:solidFill>
                <a:latin typeface="MyFont" panose="02010609030101010101" charset="-122"/>
                <a:ea typeface="MyFont" panose="02010609030101010101" charset="-122"/>
              </a:rPr>
              <a:t>(df[(df[</a:t>
            </a:r>
            <a:r>
              <a:rPr lang="en-US" altLang="zh-CN" sz="1600" b="0">
                <a:solidFill>
                  <a:srgbClr val="A31515"/>
                </a:solidFill>
                <a:latin typeface="MyFont" panose="02010609030101010101" charset="-122"/>
                <a:ea typeface="MyFont" panose="02010609030101010101" charset="-122"/>
              </a:rPr>
              <a:t>'activityDatetime'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astype</a:t>
            </a:r>
            <a:r>
              <a:rPr lang="en-US" altLang="zh-CN" sz="1600" b="0">
                <a:solidFill>
                  <a:srgbClr val="000000"/>
                </a:solidFill>
                <a:latin typeface="MyFont" panose="02010609030101010101" charset="-122"/>
                <a:ea typeface="MyFont" panose="02010609030101010101" charset="-122"/>
              </a:rPr>
              <a:t>(ddb.DATE)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2023.04.13</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&amp;</a:t>
            </a:r>
            <a:r>
              <a:rPr lang="en-US" altLang="zh-CN" sz="1600" b="0">
                <a:solidFill>
                  <a:srgbClr val="000000"/>
                </a:solidFill>
                <a:latin typeface="MyFont" panose="02010609030101010101" charset="-122"/>
                <a:ea typeface="MyFont" panose="02010609030101010101" charset="-122"/>
              </a:rPr>
              <a:t>(df[</a:t>
            </a:r>
            <a:r>
              <a:rPr lang="en-US" altLang="zh-CN" sz="1600" b="0">
                <a:solidFill>
                  <a:srgbClr val="A31515"/>
                </a:solidFill>
                <a:latin typeface="MyFont" panose="02010609030101010101" charset="-122"/>
                <a:ea typeface="MyFont" panose="02010609030101010101" charset="-122"/>
              </a:rPr>
              <a:t>"symbolTicker"</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"IBM"</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compute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指定计算某一天的因子</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res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df[(df[</a:t>
            </a:r>
            <a:r>
              <a:rPr lang="en-US" altLang="zh-CN" sz="1600" b="0">
                <a:solidFill>
                  <a:srgbClr val="A31515"/>
                </a:solidFill>
                <a:latin typeface="MyFont" panose="02010609030101010101" charset="-122"/>
                <a:ea typeface="MyFont" panose="02010609030101010101" charset="-122"/>
              </a:rPr>
              <a:t>"activityDatetime"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astype</a:t>
            </a:r>
            <a:r>
              <a:rPr lang="en-US" altLang="zh-CN" sz="1600" b="0">
                <a:solidFill>
                  <a:srgbClr val="000000"/>
                </a:solidFill>
                <a:latin typeface="MyFont" panose="02010609030101010101" charset="-122"/>
                <a:ea typeface="MyFont" panose="02010609030101010101" charset="-122"/>
              </a:rPr>
              <a:t>(ddb.DATE)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2023.04.13</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&amp;</a:t>
            </a:r>
            <a:endParaRPr lang="en-US" altLang="zh-CN" sz="1600" b="0">
              <a:solidFill>
                <a:srgbClr val="FF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(df[</a:t>
            </a:r>
            <a:r>
              <a:rPr lang="en-US" altLang="zh-CN" sz="1600" b="0">
                <a:solidFill>
                  <a:srgbClr val="A31515"/>
                </a:solidFill>
                <a:latin typeface="MyFont" panose="02010609030101010101" charset="-122"/>
                <a:ea typeface="MyFont" panose="02010609030101010101" charset="-122"/>
              </a:rPr>
              <a:t>'activityDatetime'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astype</a:t>
            </a:r>
            <a:r>
              <a:rPr lang="en-US" altLang="zh-CN" sz="1600" b="0">
                <a:solidFill>
                  <a:srgbClr val="000000"/>
                </a:solidFill>
                <a:latin typeface="MyFont" panose="02010609030101010101" charset="-122"/>
                <a:ea typeface="MyFont" panose="02010609030101010101" charset="-122"/>
              </a:rPr>
              <a:t>(ddb.TIME)</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A000"/>
                </a:solidFill>
                <a:latin typeface="MyFont" panose="02010609030101010101" charset="-122"/>
                <a:ea typeface="MyFont" panose="02010609030101010101" charset="-122"/>
              </a:rPr>
              <a:t>13:30:00.000</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&amp;</a:t>
            </a:r>
            <a:endParaRPr lang="en-US" altLang="zh-CN" sz="1600" b="0">
              <a:solidFill>
                <a:srgbClr val="FF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(df[</a:t>
            </a:r>
            <a:r>
              <a:rPr lang="en-US" altLang="zh-CN" sz="1600" b="0">
                <a:solidFill>
                  <a:srgbClr val="A31515"/>
                </a:solidFill>
                <a:latin typeface="MyFont" panose="02010609030101010101" charset="-122"/>
                <a:ea typeface="MyFont" panose="02010609030101010101" charset="-122"/>
              </a:rPr>
              <a:t>'type'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astype</a:t>
            </a:r>
            <a:r>
              <a:rPr lang="en-US" altLang="zh-CN" sz="1600" b="0">
                <a:solidFill>
                  <a:srgbClr val="000000"/>
                </a:solidFill>
                <a:latin typeface="MyFont" panose="02010609030101010101" charset="-122"/>
                <a:ea typeface="MyFont" panose="02010609030101010101" charset="-122"/>
              </a:rPr>
              <a:t>(ddb.SYMBOL)</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groupby</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"symbolTicker"</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apply</a:t>
            </a:r>
            <a:r>
              <a:rPr lang="en-US" altLang="zh-CN" sz="1600" b="0">
                <a:solidFill>
                  <a:srgbClr val="000000"/>
                </a:solidFill>
                <a:latin typeface="MyFont" panose="02010609030101010101" charset="-122"/>
                <a:ea typeface="MyFont" panose="02010609030101010101" charset="-122"/>
              </a:rPr>
              <a:t>(priceSensitivityOrderFlowImbalance)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res</a:t>
            </a:r>
            <a:endParaRPr lang="en-US" altLang="zh-CN" sz="1600" b="0">
              <a:solidFill>
                <a:srgbClr val="000000"/>
              </a:solidFill>
              <a:latin typeface="MyFont" panose="02010609030101010101" charset="-122"/>
              <a:ea typeface="MyFont" panose="02010609030101010101" charset="-122"/>
            </a:endParaRPr>
          </a:p>
        </p:txBody>
      </p:sp>
      <p:sp>
        <p:nvSpPr>
          <p:cNvPr id="28" name="矩形 27"/>
          <p:cNvSpPr/>
          <p:nvPr>
            <p:custDataLst>
              <p:tags r:id="rId3"/>
            </p:custDataLst>
          </p:nvPr>
        </p:nvSpPr>
        <p:spPr>
          <a:xfrm>
            <a:off x="889635" y="862965"/>
            <a:ext cx="9252585" cy="56241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05</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PySwordfish</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【隐藏】</a:t>
            </a:r>
            <a:endPar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rPr>
              <a:t>THANKS</a:t>
            </a:r>
            <a:endPar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1753235"/>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Excel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插件</a:t>
            </a:r>
            <a:endPar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a:p>
            <a:pPr algn="l"/>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stretch>
            <a:fillRect/>
          </a:stretch>
        </p:blipFill>
        <p:spPr>
          <a:xfrm>
            <a:off x="8394065" y="2811780"/>
            <a:ext cx="2832100" cy="2832100"/>
          </a:xfrm>
          <a:prstGeom prst="rect">
            <a:avLst/>
          </a:prstGeom>
        </p:spPr>
      </p:pic>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介绍</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2"/>
            </p:custDataLst>
          </p:nvPr>
        </p:nvPicPr>
        <p:blipFill>
          <a:blip r:embed="rId3" cstate="screen"/>
          <a:srcRect/>
          <a:stretch>
            <a:fillRect/>
          </a:stretch>
        </p:blipFill>
        <p:spPr>
          <a:xfrm>
            <a:off x="10701655" y="288925"/>
            <a:ext cx="1056005" cy="275590"/>
          </a:xfrm>
          <a:prstGeom prst="rect">
            <a:avLst/>
          </a:prstGeom>
        </p:spPr>
      </p:pic>
      <p:sp>
        <p:nvSpPr>
          <p:cNvPr id="7" name="文本框 6"/>
          <p:cNvSpPr txBox="1"/>
          <p:nvPr/>
        </p:nvSpPr>
        <p:spPr>
          <a:xfrm>
            <a:off x="889635" y="1344930"/>
            <a:ext cx="10146030" cy="1198880"/>
          </a:xfrm>
          <a:prstGeom prst="rect">
            <a:avLst/>
          </a:prstGeom>
        </p:spPr>
        <p:txBody>
          <a:bodyPr wrap="square">
            <a:spAutoFit/>
          </a:bodyPr>
          <a:p>
            <a:pPr indent="0"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被广泛用于表格与数据的处理，是数据分析的常用工具。它的数据透视表很适合 用于计算、汇总和分析数据。丰富的公式和图表能够帮助用户快速比较数据、查看模式和趋势；而通过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VBA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编写代码，</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也能支持复杂的数学和统计运算。</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889635" y="3013075"/>
            <a:ext cx="6883400" cy="2429510"/>
          </a:xfrm>
          <a:prstGeom prst="rect">
            <a:avLst/>
          </a:prstGeom>
        </p:spPr>
        <p:txBody>
          <a:bodyPr wrap="square">
            <a:noAutofit/>
          </a:bodyPr>
          <a:p>
            <a:pPr indent="0" algn="l" fontAlgn="auto">
              <a:lnSpc>
                <a:spcPct val="150000"/>
              </a:lnSpc>
              <a:spcBef>
                <a:spcPts val="1000"/>
              </a:spcBef>
              <a:spcAft>
                <a:spcPts val="1200"/>
              </a:spcAft>
            </a:pP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然而在应对庞大数据量及深度数据挖掘时，</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的管理能力与诸多性能却稍显不足。针对此类情况，</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以专属 </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Add-In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为桥梁，为用户提供了“</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 DolphinDB”</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的强大集成方案。凭借该方案，用户能够在熟悉的 </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环境中，便捷地运用 </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的强大计算与分析能力，结合 </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Excel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本身的诸多功能，更灵活、更高效地实现数据的复杂处理、深度分析与直观可视化，从而应对复杂多变的海量数据挑战。</a:t>
            </a: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gn="l" fontAlgn="auto">
              <a:lnSpc>
                <a:spcPct val="150000"/>
              </a:lnSpc>
              <a:spcBef>
                <a:spcPts val="1000"/>
              </a:spcBef>
              <a:spcAft>
                <a:spcPts val="1200"/>
              </a:spcAft>
            </a:pP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gn="l" fontAlgn="auto">
              <a:lnSpc>
                <a:spcPct val="150000"/>
              </a:lnSpc>
              <a:spcBef>
                <a:spcPts val="1000"/>
              </a:spcBef>
              <a:spcAft>
                <a:spcPts val="1200"/>
              </a:spcAft>
            </a:pP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安装和使用</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678815" y="1282700"/>
            <a:ext cx="7314565" cy="337185"/>
          </a:xfrm>
          <a:prstGeom prst="rect">
            <a:avLst/>
          </a:prstGeom>
        </p:spPr>
        <p:txBody>
          <a:bodyPr wrap="square">
            <a:spAutoFit/>
          </a:bodyPr>
          <a:p>
            <a:pPr marL="0" indent="0" algn="l"/>
            <a:r>
              <a:rPr lang="zh-CN" altLang="en-US" sz="1600" b="0" i="0">
                <a:solidFill>
                  <a:schemeClr val="tx1"/>
                </a:solidFill>
                <a:latin typeface="阿里巴巴普惠体 3.0 55 Regular" panose="00020600040101010101" charset="-122"/>
                <a:ea typeface="阿里巴巴普惠体 3.0 55 Regular" panose="00020600040101010101" charset="-122"/>
              </a:rPr>
              <a:t>下载地址</a:t>
            </a:r>
            <a:r>
              <a:rPr lang="en-US" altLang="zh-CN" sz="1600" b="0" i="0">
                <a:solidFill>
                  <a:srgbClr val="0A85C2"/>
                </a:solidFill>
                <a:latin typeface="阿里巴巴普惠体 3.0 55 Regular" panose="00020600040101010101" charset="-122"/>
                <a:ea typeface="阿里巴巴普惠体 3.0 55 Regular" panose="00020600040101010101" charset="-122"/>
              </a:rPr>
              <a:t> </a:t>
            </a:r>
            <a:r>
              <a:rPr lang="en-US" altLang="zh-CN" sz="1600" b="0" i="0">
                <a:solidFill>
                  <a:srgbClr val="0A85C2"/>
                </a:solidFill>
                <a:latin typeface="阿里巴巴普惠体 3.0 55 Regular" panose="00020600040101010101" charset="-122"/>
                <a:ea typeface="阿里巴巴普惠体 3.0 55 Regular" panose="00020600040101010101" charset="-122"/>
                <a:hlinkClick r:id="rId3"/>
              </a:rPr>
              <a:t>https://github.com/dolphindb/excel-add-in/releases</a:t>
            </a:r>
            <a:endParaRPr lang="en-US" altLang="zh-CN" sz="1600" b="0" i="0">
              <a:solidFill>
                <a:srgbClr val="0A85C2"/>
              </a:solidFill>
              <a:latin typeface="阿里巴巴普惠体 3.0 55 Regular" panose="00020600040101010101" charset="-122"/>
              <a:ea typeface="阿里巴巴普惠体 3.0 55 Regular" panose="00020600040101010101" charset="-122"/>
              <a:hlinkClick r:id="rId3"/>
            </a:endParaRPr>
          </a:p>
        </p:txBody>
      </p:sp>
      <p:pic>
        <p:nvPicPr>
          <p:cNvPr id="5" name="图片 4"/>
          <p:cNvPicPr>
            <a:picLocks noChangeAspect="1"/>
          </p:cNvPicPr>
          <p:nvPr/>
        </p:nvPicPr>
        <p:blipFill>
          <a:blip r:embed="rId4"/>
          <a:stretch>
            <a:fillRect/>
          </a:stretch>
        </p:blipFill>
        <p:spPr>
          <a:xfrm>
            <a:off x="729615" y="2709545"/>
            <a:ext cx="5676900" cy="3432810"/>
          </a:xfrm>
          <a:prstGeom prst="rect">
            <a:avLst/>
          </a:prstGeom>
        </p:spPr>
      </p:pic>
      <p:sp>
        <p:nvSpPr>
          <p:cNvPr id="6" name="文本框 5"/>
          <p:cNvSpPr txBox="1"/>
          <p:nvPr/>
        </p:nvSpPr>
        <p:spPr>
          <a:xfrm>
            <a:off x="648335" y="2050415"/>
            <a:ext cx="5619750"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在导航栏中右键点击表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选择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Export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，即可导出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表格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中的数据</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7" name="图片 6"/>
          <p:cNvPicPr>
            <a:picLocks noChangeAspect="1"/>
          </p:cNvPicPr>
          <p:nvPr/>
        </p:nvPicPr>
        <p:blipFill>
          <a:blip r:embed="rId5"/>
          <a:stretch>
            <a:fillRect/>
          </a:stretch>
        </p:blipFill>
        <p:spPr>
          <a:xfrm>
            <a:off x="6820535" y="2691130"/>
            <a:ext cx="4495165" cy="3434080"/>
          </a:xfrm>
          <a:prstGeom prst="rect">
            <a:avLst/>
          </a:prstGeom>
        </p:spPr>
      </p:pic>
      <p:sp>
        <p:nvSpPr>
          <p:cNvPr id="8" name="文本框 7"/>
          <p:cNvSpPr txBox="1"/>
          <p:nvPr/>
        </p:nvSpPr>
        <p:spPr>
          <a:xfrm>
            <a:off x="6718935" y="2050098"/>
            <a:ext cx="5080000" cy="337185"/>
          </a:xfrm>
          <a:prstGeom prst="rect">
            <a:avLst/>
          </a:prstGeom>
        </p:spPr>
        <p:txBody>
          <a:bodyPr>
            <a:spAutoFit/>
          </a:bodyPr>
          <a:p>
            <a:pPr marL="0" algn="l">
              <a:buClrTx/>
              <a:buSzTx/>
              <a:buFontTx/>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可以看到在 Excel 中由表 t 导出到 Excel 中的数据</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案例：日频因子分析</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7" name="文本框 6"/>
          <p:cNvSpPr txBox="1"/>
          <p:nvPr/>
        </p:nvSpPr>
        <p:spPr>
          <a:xfrm>
            <a:off x="1092200" y="1092200"/>
            <a:ext cx="8826500" cy="1568450"/>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根据某个数字货币期货每日的净值数据计算得到“数字货币期货日频因子”；数字货币期货日频因子能反映出数字货币期货的近况，是衡量数字货币期货收益、波动、风险等的重要指标。</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进行因子计算，并奖结果导入</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Excel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，可以大幅提升数据加载和计算的性能。</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1122680" y="2885440"/>
            <a:ext cx="515620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步骤一：在</a:t>
            </a:r>
            <a:r>
              <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中导入日频数据</a:t>
            </a:r>
            <a:endPar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1290320" y="3429000"/>
            <a:ext cx="7162800" cy="1814830"/>
          </a:xfrm>
          <a:prstGeom prst="rect">
            <a:avLst/>
          </a:prstGeom>
        </p:spPr>
        <p:txBody>
          <a:bodyPr wrap="square">
            <a:sp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创建数据库</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dbName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A31515"/>
                </a:solidFill>
                <a:latin typeface="MyFont" panose="02010609030101010101" charset="-122"/>
                <a:ea typeface="MyFont" panose="02010609030101010101" charset="-122"/>
              </a:rPr>
              <a:t>"dfs://crypto_OLAP"</a:t>
            </a:r>
            <a:endParaRPr lang="en-US" altLang="zh-CN" sz="1400" b="0">
              <a:solidFill>
                <a:srgbClr val="A31515"/>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dataDate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database</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00EE"/>
                </a:solidFill>
                <a:latin typeface="MyFont" panose="02010609030101010101" charset="-122"/>
                <a:ea typeface="MyFont" panose="02010609030101010101" charset="-122"/>
              </a:rPr>
              <a:t>VALUE</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2024.08.20</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2024.12.31</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symbol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database</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00EE"/>
                </a:solidFill>
                <a:latin typeface="MyFont" panose="02010609030101010101" charset="-122"/>
                <a:ea typeface="MyFont" panose="02010609030101010101" charset="-122"/>
              </a:rPr>
              <a:t>HASH</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00EE"/>
                </a:solidFill>
                <a:latin typeface="MyFont" panose="02010609030101010101" charset="-122"/>
                <a:ea typeface="MyFont" panose="02010609030101010101" charset="-122"/>
              </a:rPr>
              <a:t>SYMBOL</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20</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db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database</a:t>
            </a:r>
            <a:r>
              <a:rPr lang="en-US" altLang="zh-CN" sz="1400" b="0">
                <a:solidFill>
                  <a:srgbClr val="000000"/>
                </a:solidFill>
                <a:latin typeface="MyFont" panose="02010609030101010101" charset="-122"/>
                <a:ea typeface="MyFont" panose="02010609030101010101" charset="-122"/>
              </a:rPr>
              <a:t>(dbName, </a:t>
            </a:r>
            <a:r>
              <a:rPr lang="en-US" altLang="zh-CN" sz="1400" b="0">
                <a:solidFill>
                  <a:srgbClr val="0000EE"/>
                </a:solidFill>
                <a:latin typeface="MyFont" panose="02010609030101010101" charset="-122"/>
                <a:ea typeface="MyFont" panose="02010609030101010101" charset="-122"/>
              </a:rPr>
              <a:t>COMPO</a:t>
            </a:r>
            <a:r>
              <a:rPr lang="en-US" altLang="zh-CN" sz="1400" b="0">
                <a:solidFill>
                  <a:srgbClr val="000000"/>
                </a:solidFill>
                <a:latin typeface="MyFont" panose="02010609030101010101" charset="-122"/>
                <a:ea typeface="MyFont" panose="02010609030101010101" charset="-122"/>
              </a:rPr>
              <a:t>, [dataDate, symbol])</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导入 </a:t>
            </a:r>
            <a:r>
              <a:rPr lang="en-US" altLang="zh-CN" sz="1400" b="0">
                <a:solidFill>
                  <a:srgbClr val="000000"/>
                </a:solidFill>
                <a:latin typeface="MyFont" panose="02010609030101010101" charset="-122"/>
                <a:ea typeface="MyFont" panose="02010609030101010101" charset="-122"/>
              </a:rPr>
              <a:t>crypto_OLAP</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1">
                <a:solidFill>
                  <a:srgbClr val="000000"/>
                </a:solidFill>
                <a:latin typeface="MyFont" panose="02010609030101010101" charset="-122"/>
                <a:ea typeface="MyFont" panose="02010609030101010101" charset="-122"/>
              </a:rPr>
              <a:t>loadTextEx</a:t>
            </a:r>
            <a:r>
              <a:rPr lang="en-US" altLang="zh-CN" sz="1400" b="0">
                <a:solidFill>
                  <a:srgbClr val="000000"/>
                </a:solidFill>
                <a:latin typeface="MyFont" panose="02010609030101010101" charset="-122"/>
                <a:ea typeface="MyFont" panose="02010609030101010101" charset="-122"/>
              </a:rPr>
              <a:t>(db, </a:t>
            </a:r>
            <a:r>
              <a:rPr lang="en-US" altLang="zh-CN" sz="1400" b="0">
                <a:solidFill>
                  <a:srgbClr val="A31515"/>
                </a:solidFill>
                <a:latin typeface="MyFont" panose="02010609030101010101" charset="-122"/>
                <a:ea typeface="MyFont" panose="02010609030101010101" charset="-122"/>
              </a:rPr>
              <a:t>"crypto_OLAP"</a:t>
            </a:r>
            <a:r>
              <a:rPr lang="en-US" altLang="zh-CN" sz="1400" b="0">
                <a:solidFill>
                  <a:srgbClr val="000000"/>
                </a:solidFill>
                <a:latin typeface="MyFont" panose="02010609030101010101" charset="-122"/>
                <a:ea typeface="MyFont" panose="02010609030101010101" charset="-122"/>
              </a:rPr>
              <a:t>, </a:t>
            </a:r>
            <a:r>
              <a:rPr lang="en-US" altLang="zh-CN" sz="1400" b="0">
                <a:solidFill>
                  <a:srgbClr val="A31515"/>
                </a:solidFill>
                <a:latin typeface="MyFont" panose="02010609030101010101" charset="-122"/>
                <a:ea typeface="MyFont" panose="02010609030101010101" charset="-122"/>
              </a:rPr>
              <a:t>`date`instrument</a:t>
            </a:r>
            <a:r>
              <a:rPr lang="en-US" altLang="zh-CN" sz="1400" b="0">
                <a:solidFill>
                  <a:srgbClr val="000000"/>
                </a:solidFill>
                <a:latin typeface="MyFont" panose="02010609030101010101" charset="-122"/>
                <a:ea typeface="MyFont" panose="02010609030101010101" charset="-122"/>
              </a:rPr>
              <a:t>, </a:t>
            </a:r>
            <a:r>
              <a:rPr lang="en-US" altLang="zh-CN" sz="1400" b="0">
                <a:solidFill>
                  <a:srgbClr val="A31515"/>
                </a:solidFill>
                <a:latin typeface="MyFont" panose="02010609030101010101" charset="-122"/>
                <a:ea typeface="MyFont" panose="02010609030101010101" charset="-122"/>
              </a:rPr>
              <a:t>"/path_to_csv/crypto_OLAP.csv"</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p:txBody>
      </p:sp>
      <p:sp>
        <p:nvSpPr>
          <p:cNvPr id="12" name="矩形 11"/>
          <p:cNvSpPr/>
          <p:nvPr>
            <p:custDataLst>
              <p:tags r:id="rId3"/>
            </p:custDataLst>
          </p:nvPr>
        </p:nvSpPr>
        <p:spPr>
          <a:xfrm>
            <a:off x="1206500" y="3301365"/>
            <a:ext cx="7470775" cy="21443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案例：日频因子分析</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文本框 7"/>
          <p:cNvSpPr txBox="1"/>
          <p:nvPr/>
        </p:nvSpPr>
        <p:spPr>
          <a:xfrm>
            <a:off x="1122680" y="1043940"/>
            <a:ext cx="7555230" cy="58356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步骤二：</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将</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插件与</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DolphinDB</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集成后，用户可以利</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DolphinDB</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丰富的计算函数进行计算。这里展示</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2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个因子在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中执行的脚本：</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矩形 11"/>
          <p:cNvSpPr/>
          <p:nvPr>
            <p:custDataLst>
              <p:tags r:id="rId3"/>
            </p:custDataLst>
          </p:nvPr>
        </p:nvSpPr>
        <p:spPr>
          <a:xfrm>
            <a:off x="1206500" y="1828165"/>
            <a:ext cx="7470775" cy="39852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1346200" y="1938655"/>
            <a:ext cx="7226300" cy="3753485"/>
          </a:xfrm>
          <a:prstGeom prst="rect">
            <a:avLst/>
          </a:prstGeom>
        </p:spPr>
        <p:txBody>
          <a:bodyPr wrap="square">
            <a:sp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 </a:t>
            </a:r>
            <a:r>
              <a:rPr lang="zh-CN" altLang="en-US" sz="1400" b="0">
                <a:solidFill>
                  <a:srgbClr val="000000"/>
                </a:solidFill>
                <a:latin typeface="MyFont" panose="02010609030101010101" charset="-122"/>
                <a:ea typeface="MyFont" panose="02010609030101010101" charset="-122"/>
              </a:rPr>
              <a:t>因子</a:t>
            </a:r>
            <a:r>
              <a:rPr lang="en-US" altLang="zh-CN" sz="1400" b="0">
                <a:solidFill>
                  <a:srgbClr val="000000"/>
                </a:solidFill>
                <a:latin typeface="MyFont" panose="02010609030101010101" charset="-122"/>
                <a:ea typeface="MyFont" panose="02010609030101010101" charset="-122"/>
              </a:rPr>
              <a:t>1</a:t>
            </a:r>
            <a:r>
              <a:rPr lang="zh-CN" altLang="en-US" sz="1400" b="0">
                <a:solidFill>
                  <a:srgbClr val="000000"/>
                </a:solidFill>
                <a:latin typeface="MyFont" panose="02010609030101010101" charset="-122"/>
                <a:ea typeface="MyFont" panose="02010609030101010101" charset="-122"/>
              </a:rPr>
              <a:t>：年化收益率</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(1 + </a:t>
            </a:r>
            <a:r>
              <a:rPr lang="zh-CN" altLang="en-US" sz="1400" b="0">
                <a:solidFill>
                  <a:srgbClr val="000000"/>
                </a:solidFill>
                <a:latin typeface="MyFont" panose="02010609030101010101" charset="-122"/>
                <a:ea typeface="MyFont" panose="02010609030101010101" charset="-122"/>
              </a:rPr>
              <a:t>当前收益率） </a:t>
            </a:r>
            <a:r>
              <a:rPr lang="en-US" altLang="zh-CN" sz="1400" b="0">
                <a:solidFill>
                  <a:srgbClr val="000000"/>
                </a:solidFill>
                <a:latin typeface="MyFont" panose="02010609030101010101" charset="-122"/>
                <a:ea typeface="MyFont" panose="02010609030101010101" charset="-122"/>
              </a:rPr>
              <a:t>** (252\</a:t>
            </a:r>
            <a:r>
              <a:rPr lang="zh-CN" altLang="en-US" sz="1400" b="0">
                <a:solidFill>
                  <a:srgbClr val="000000"/>
                </a:solidFill>
                <a:latin typeface="MyFont" panose="02010609030101010101" charset="-122"/>
                <a:ea typeface="MyFont" panose="02010609030101010101" charset="-122"/>
              </a:rPr>
              <a:t>区间天数</a:t>
            </a:r>
            <a:r>
              <a:rPr lang="en-US" altLang="zh-CN" sz="1400" b="0">
                <a:solidFill>
                  <a:srgbClr val="000000"/>
                </a:solidFill>
                <a:latin typeface="MyFont" panose="02010609030101010101" charset="-122"/>
                <a:ea typeface="MyFont" panose="02010609030101010101" charset="-122"/>
              </a:rPr>
              <a:t>) -1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defg </a:t>
            </a:r>
            <a:r>
              <a:rPr lang="en-US" altLang="zh-CN" sz="1400" b="1">
                <a:solidFill>
                  <a:srgbClr val="000000"/>
                </a:solidFill>
                <a:latin typeface="MyFont" panose="02010609030101010101" charset="-122"/>
                <a:ea typeface="MyFont" panose="02010609030101010101" charset="-122"/>
              </a:rPr>
              <a:t>getAnnualReturn</a:t>
            </a:r>
            <a:r>
              <a:rPr lang="en-US" altLang="zh-CN" sz="1400" b="0">
                <a:solidFill>
                  <a:srgbClr val="000000"/>
                </a:solidFill>
                <a:latin typeface="MyFont" panose="02010609030101010101" charset="-122"/>
                <a:ea typeface="MyFont" panose="02010609030101010101" charset="-122"/>
              </a:rPr>
              <a:t>(value){</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 </a:t>
            </a:r>
            <a:r>
              <a:rPr lang="en-US" altLang="zh-CN" sz="1400" b="1">
                <a:solidFill>
                  <a:srgbClr val="000000"/>
                </a:solidFill>
                <a:latin typeface="MyFont" panose="02010609030101010101" charset="-122"/>
                <a:ea typeface="MyFont" panose="02010609030101010101" charset="-122"/>
              </a:rPr>
              <a:t>pow</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1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last</a:t>
            </a:r>
            <a:r>
              <a:rPr lang="en-US" altLang="zh-CN" sz="1400" b="0">
                <a:solidFill>
                  <a:srgbClr val="000000"/>
                </a:solidFill>
                <a:latin typeface="MyFont" panose="02010609030101010101" charset="-122"/>
                <a:ea typeface="MyFont" panose="02010609030101010101" charset="-122"/>
              </a:rPr>
              <a:t>(value)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first</a:t>
            </a:r>
            <a:r>
              <a:rPr lang="en-US" altLang="zh-CN" sz="1400" b="0">
                <a:solidFill>
                  <a:srgbClr val="000000"/>
                </a:solidFill>
                <a:latin typeface="MyFont" panose="02010609030101010101" charset="-122"/>
                <a:ea typeface="MyFont" panose="02010609030101010101" charset="-122"/>
              </a:rPr>
              <a:t>(value))\</a:t>
            </a:r>
            <a:r>
              <a:rPr lang="en-US" altLang="zh-CN" sz="1400" b="1">
                <a:solidFill>
                  <a:srgbClr val="000000"/>
                </a:solidFill>
                <a:latin typeface="MyFont" panose="02010609030101010101" charset="-122"/>
                <a:ea typeface="MyFont" panose="02010609030101010101" charset="-122"/>
              </a:rPr>
              <a:t>first</a:t>
            </a:r>
            <a:r>
              <a:rPr lang="en-US" altLang="zh-CN" sz="1400" b="0">
                <a:solidFill>
                  <a:srgbClr val="000000"/>
                </a:solidFill>
                <a:latin typeface="MyFont" panose="02010609030101010101" charset="-122"/>
                <a:ea typeface="MyFont" panose="02010609030101010101" charset="-122"/>
              </a:rPr>
              <a:t>(value)), </a:t>
            </a:r>
            <a:r>
              <a:rPr lang="en-US" altLang="zh-CN" sz="1400" b="0">
                <a:solidFill>
                  <a:srgbClr val="00A000"/>
                </a:solidFill>
                <a:latin typeface="MyFont" panose="02010609030101010101" charset="-122"/>
                <a:ea typeface="MyFont" panose="02010609030101010101" charset="-122"/>
              </a:rPr>
              <a:t>252</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730</a:t>
            </a:r>
            <a:r>
              <a:rPr lang="en-US" altLang="zh-CN" sz="1400" b="0">
                <a:solidFill>
                  <a:srgbClr val="000000"/>
                </a:solidFill>
                <a:latin typeface="MyFont" panose="02010609030101010101" charset="-122"/>
                <a:ea typeface="MyFont" panose="02010609030101010101" charset="-122"/>
              </a:rPr>
              <a:t>)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1</a:t>
            </a:r>
            <a:endParaRPr lang="en-US" altLang="zh-CN" sz="1400" b="0">
              <a:solidFill>
                <a:srgbClr val="00A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 </a:t>
            </a:r>
            <a:r>
              <a:rPr lang="zh-CN" altLang="en-US" sz="1400" b="0">
                <a:solidFill>
                  <a:srgbClr val="000000"/>
                </a:solidFill>
                <a:latin typeface="MyFont" panose="02010609030101010101" charset="-122"/>
                <a:ea typeface="MyFont" panose="02010609030101010101" charset="-122"/>
              </a:rPr>
              <a:t>因子</a:t>
            </a:r>
            <a:r>
              <a:rPr lang="en-US" altLang="zh-CN" sz="1400" b="0">
                <a:solidFill>
                  <a:srgbClr val="000000"/>
                </a:solidFill>
                <a:latin typeface="MyFont" panose="02010609030101010101" charset="-122"/>
                <a:ea typeface="MyFont" panose="02010609030101010101" charset="-122"/>
              </a:rPr>
              <a:t>2</a:t>
            </a:r>
            <a:r>
              <a:rPr lang="zh-CN" altLang="en-US" sz="1400" b="0">
                <a:solidFill>
                  <a:srgbClr val="000000"/>
                </a:solidFill>
                <a:latin typeface="MyFont" panose="02010609030101010101" charset="-122"/>
                <a:ea typeface="MyFont" panose="02010609030101010101" charset="-122"/>
              </a:rPr>
              <a:t>：年化波动率</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zh-CN" altLang="en-US" sz="1400" b="0">
                <a:solidFill>
                  <a:srgbClr val="000000"/>
                </a:solidFill>
                <a:latin typeface="MyFont" panose="02010609030101010101" charset="-122"/>
                <a:ea typeface="MyFont" panose="02010609030101010101" charset="-122"/>
              </a:rPr>
              <a:t>净值波动率：指净值的波动程度，某段时间内，净值的变动的标准差。</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zh-CN" altLang="en-US" sz="1400" b="0">
                <a:solidFill>
                  <a:srgbClr val="000000"/>
                </a:solidFill>
                <a:latin typeface="MyFont" panose="02010609030101010101" charset="-122"/>
                <a:ea typeface="MyFont" panose="02010609030101010101" charset="-122"/>
              </a:rPr>
              <a:t>净值年化波动率：指将净值波动率年化处理。计算方式为波动率</a:t>
            </a:r>
            <a:r>
              <a:rPr lang="en-US" altLang="zh-CN" sz="1400" b="0">
                <a:solidFill>
                  <a:srgbClr val="000000"/>
                </a:solidFill>
                <a:latin typeface="MyFont" panose="02010609030101010101" charset="-122"/>
                <a:ea typeface="MyFont" panose="02010609030101010101" charset="-122"/>
              </a:rPr>
              <a:t>* sqrt</a:t>
            </a:r>
            <a:r>
              <a:rPr lang="zh-CN" altLang="en-US" sz="1400" b="0">
                <a:solidFill>
                  <a:srgbClr val="00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N</a:t>
            </a:r>
            <a:r>
              <a:rPr lang="zh-CN" altLang="en-US" sz="1400" b="0">
                <a:solidFill>
                  <a:srgbClr val="000000"/>
                </a:solidFill>
                <a:latin typeface="MyFont" panose="02010609030101010101" charset="-122"/>
                <a:ea typeface="MyFont" panose="02010609030101010101" charset="-122"/>
              </a:rPr>
              <a:t>） 。 </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（日净值</a:t>
            </a:r>
            <a:r>
              <a:rPr lang="en-US" altLang="zh-CN" sz="1400" b="0">
                <a:solidFill>
                  <a:srgbClr val="000000"/>
                </a:solidFill>
                <a:latin typeface="MyFont" panose="02010609030101010101" charset="-122"/>
                <a:ea typeface="MyFont" panose="02010609030101010101" charset="-122"/>
              </a:rPr>
              <a:t>N=252</a:t>
            </a:r>
            <a:r>
              <a:rPr lang="zh-CN" altLang="en-US" sz="1400" b="0">
                <a:solidFill>
                  <a:srgbClr val="000000"/>
                </a:solidFill>
                <a:latin typeface="MyFont" panose="02010609030101010101" charset="-122"/>
                <a:ea typeface="MyFont" panose="02010609030101010101" charset="-122"/>
              </a:rPr>
              <a:t>，周净值</a:t>
            </a:r>
            <a:r>
              <a:rPr lang="en-US" altLang="zh-CN" sz="1400" b="0">
                <a:solidFill>
                  <a:srgbClr val="000000"/>
                </a:solidFill>
                <a:latin typeface="MyFont" panose="02010609030101010101" charset="-122"/>
                <a:ea typeface="MyFont" panose="02010609030101010101" charset="-122"/>
              </a:rPr>
              <a:t>N=52</a:t>
            </a:r>
            <a:r>
              <a:rPr lang="zh-CN" altLang="en-US" sz="1400" b="0">
                <a:solidFill>
                  <a:srgbClr val="000000"/>
                </a:solidFill>
                <a:latin typeface="MyFont" panose="02010609030101010101" charset="-122"/>
                <a:ea typeface="MyFont" panose="02010609030101010101" charset="-122"/>
              </a:rPr>
              <a:t>，月净值</a:t>
            </a:r>
            <a:r>
              <a:rPr lang="en-US" altLang="zh-CN" sz="1400" b="0">
                <a:solidFill>
                  <a:srgbClr val="000000"/>
                </a:solidFill>
                <a:latin typeface="MyFont" panose="02010609030101010101" charset="-122"/>
                <a:ea typeface="MyFont" panose="02010609030101010101" charset="-122"/>
              </a:rPr>
              <a:t>N=12</a:t>
            </a:r>
            <a:r>
              <a:rPr lang="zh-CN" altLang="en-US" sz="1400" b="0">
                <a:solidFill>
                  <a:srgbClr val="000000"/>
                </a:solidFill>
                <a:latin typeface="MyFont" panose="02010609030101010101" charset="-122"/>
                <a:ea typeface="MyFont" panose="02010609030101010101" charset="-122"/>
              </a:rPr>
              <a:t>）</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defg </a:t>
            </a:r>
            <a:r>
              <a:rPr lang="en-US" altLang="zh-CN" sz="1400" b="1">
                <a:solidFill>
                  <a:srgbClr val="000000"/>
                </a:solidFill>
                <a:latin typeface="MyFont" panose="02010609030101010101" charset="-122"/>
                <a:ea typeface="MyFont" panose="02010609030101010101" charset="-122"/>
              </a:rPr>
              <a:t>getAnnualVolatility</a:t>
            </a:r>
            <a:r>
              <a:rPr lang="en-US" altLang="zh-CN" sz="1400" b="0">
                <a:solidFill>
                  <a:srgbClr val="000000"/>
                </a:solidFill>
                <a:latin typeface="MyFont" panose="02010609030101010101" charset="-122"/>
                <a:ea typeface="MyFont" panose="02010609030101010101" charset="-122"/>
              </a:rPr>
              <a:t>(value){</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 </a:t>
            </a:r>
            <a:r>
              <a:rPr lang="en-US" altLang="zh-CN" sz="1400" b="1">
                <a:solidFill>
                  <a:srgbClr val="000000"/>
                </a:solidFill>
                <a:latin typeface="MyFont" panose="02010609030101010101" charset="-122"/>
                <a:ea typeface="MyFont" panose="02010609030101010101" charset="-122"/>
              </a:rPr>
              <a:t>std</a:t>
            </a:r>
            <a:r>
              <a:rPr lang="en-US" altLang="zh-CN" sz="1400" b="0">
                <a:solidFill>
                  <a:srgbClr val="00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deltas</a:t>
            </a:r>
            <a:r>
              <a:rPr lang="en-US" altLang="zh-CN" sz="1400" b="0">
                <a:solidFill>
                  <a:srgbClr val="000000"/>
                </a:solidFill>
                <a:latin typeface="MyFont" panose="02010609030101010101" charset="-122"/>
                <a:ea typeface="MyFont" panose="02010609030101010101" charset="-122"/>
              </a:rPr>
              <a:t>(value)\</a:t>
            </a:r>
            <a:r>
              <a:rPr lang="en-US" altLang="zh-CN" sz="1400" b="1">
                <a:solidFill>
                  <a:srgbClr val="000000"/>
                </a:solidFill>
                <a:latin typeface="MyFont" panose="02010609030101010101" charset="-122"/>
                <a:ea typeface="MyFont" panose="02010609030101010101" charset="-122"/>
              </a:rPr>
              <a:t>prev</a:t>
            </a:r>
            <a:r>
              <a:rPr lang="en-US" altLang="zh-CN" sz="1400" b="0">
                <a:solidFill>
                  <a:srgbClr val="000000"/>
                </a:solidFill>
                <a:latin typeface="MyFont" panose="02010609030101010101" charset="-122"/>
                <a:ea typeface="MyFont" panose="02010609030101010101" charset="-122"/>
              </a:rPr>
              <a:t>(value))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sqrt</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252</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案例：日频因子分析</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文本框 7"/>
          <p:cNvSpPr txBox="1"/>
          <p:nvPr/>
        </p:nvSpPr>
        <p:spPr>
          <a:xfrm>
            <a:off x="1103630" y="1381125"/>
            <a:ext cx="755523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然后将</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计算日频因子的逻辑定义成函数视图，方便在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中进行调用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矩形 11"/>
          <p:cNvSpPr/>
          <p:nvPr>
            <p:custDataLst>
              <p:tags r:id="rId3"/>
            </p:custDataLst>
          </p:nvPr>
        </p:nvSpPr>
        <p:spPr>
          <a:xfrm>
            <a:off x="1206500" y="1828165"/>
            <a:ext cx="7470775" cy="39852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1392555" y="1828165"/>
            <a:ext cx="7099300" cy="3969385"/>
          </a:xfrm>
          <a:prstGeom prst="rect">
            <a:avLst/>
          </a:prstGeom>
        </p:spPr>
        <p:txBody>
          <a:bodyPr wrap="square">
            <a:sp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因子执行时间统计</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getFactor</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(result2, symList){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returnselect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instrument,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getAnnualReturn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annualReturn,</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getAnnualVolatility</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annualVolRat,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getAnnualSkew</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skewValue,</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getAnnualKur</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kurValue,</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getSharp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sharpValue,</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getMaxDrawdown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MaxDrawdown,</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getDrawdownRatio</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DrawdownRatio</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result2</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where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instrument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symList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group by</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instrument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定义计算七个因子的函数</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addFunctionView</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(getFactor)</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案例：日频因子分析</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文本框 7"/>
          <p:cNvSpPr txBox="1"/>
          <p:nvPr/>
        </p:nvSpPr>
        <p:spPr>
          <a:xfrm>
            <a:off x="1122680" y="1239520"/>
            <a:ext cx="9688195" cy="58356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步骤三：</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插件中调用之前定义好的函数视图</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getFactor</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，获取计算完成的指标并输入到表格</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factorResult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中，这使得日频因子计算的过程全部在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内执行，对</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Excel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的使用性能不造成影响。</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矩形 11"/>
          <p:cNvSpPr/>
          <p:nvPr>
            <p:custDataLst>
              <p:tags r:id="rId3"/>
            </p:custDataLst>
          </p:nvPr>
        </p:nvSpPr>
        <p:spPr>
          <a:xfrm>
            <a:off x="1206500" y="2023745"/>
            <a:ext cx="7470775" cy="30206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1460500" y="2257425"/>
            <a:ext cx="6285865" cy="255333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symList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exec </a:t>
            </a:r>
            <a:r>
              <a:rPr lang="en-US" altLang="zh-CN" sz="1600" b="1">
                <a:solidFill>
                  <a:srgbClr val="000000"/>
                </a:solidFill>
                <a:latin typeface="阿里巴巴普惠体 3.0 55 Regular" panose="00020600040101010101" charset="-122"/>
                <a:ea typeface="阿里巴巴普惠体 3.0 55 Regular" panose="00020600040101010101" charset="-122"/>
              </a:rPr>
              <a:t>distinct</a:t>
            </a:r>
            <a:r>
              <a:rPr lang="en-US" altLang="zh-CN" sz="1600" b="0">
                <a:solidFill>
                  <a:srgbClr val="000000"/>
                </a:solidFill>
                <a:latin typeface="阿里巴巴普惠体 3.0 55 Regular" panose="00020600040101010101" charset="-122"/>
                <a:ea typeface="阿里巴巴普惠体 3.0 55 Regular" panose="00020600040101010101" charset="-122"/>
              </a:rPr>
              <a:t>(instrument)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instrument </a:t>
            </a: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result2 </a:t>
            </a:r>
            <a:r>
              <a:rPr lang="en-US" altLang="zh-CN" sz="1600" b="0">
                <a:solidFill>
                  <a:srgbClr val="AF00DB"/>
                </a:solidFill>
                <a:latin typeface="阿里巴巴普惠体 3.0 55 Regular" panose="00020600040101010101" charset="-122"/>
                <a:ea typeface="阿里巴巴普惠体 3.0 55 Regular" panose="00020600040101010101" charset="-122"/>
              </a:rPr>
              <a:t>order by</a:t>
            </a:r>
            <a:r>
              <a:rPr lang="en-US" altLang="zh-CN" sz="1600" b="0">
                <a:solidFill>
                  <a:srgbClr val="000000"/>
                </a:solidFill>
                <a:latin typeface="阿里巴巴普惠体 3.0 55 Regular" panose="00020600040101010101" charset="-122"/>
                <a:ea typeface="阿里巴巴普惠体 3.0 55 Regular" panose="00020600040101010101" charset="-122"/>
              </a:rPr>
              <a:t> instrument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portfolio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select</a:t>
            </a:r>
            <a:r>
              <a:rPr lang="en-US" altLang="zh-CN" sz="1600" b="0">
                <a:solidFill>
                  <a:srgbClr val="000000"/>
                </a:solidFill>
                <a:latin typeface="阿里巴巴普惠体 3.0 55 Regular" panose="00020600040101010101" charset="-122"/>
                <a:ea typeface="阿里巴巴普惠体 3.0 55 Regular" panose="00020600040101010101" charset="-122"/>
              </a:rPr>
              <a:t> instrument,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deltas</a:t>
            </a:r>
            <a:r>
              <a:rPr lang="en-US" altLang="zh-CN" sz="1600" b="0">
                <a:solidFill>
                  <a:srgbClr val="000000"/>
                </a:solidFill>
                <a:latin typeface="阿里巴巴普惠体 3.0 55 Regular" panose="00020600040101010101" charset="-122"/>
                <a:ea typeface="阿里巴巴普惠体 3.0 55 Regular" panose="00020600040101010101" charset="-122"/>
              </a:rPr>
              <a:t>(price)\</a:t>
            </a:r>
            <a:r>
              <a:rPr lang="en-US" altLang="zh-CN" sz="1600" b="1">
                <a:solidFill>
                  <a:srgbClr val="000000"/>
                </a:solidFill>
                <a:latin typeface="阿里巴巴普惠体 3.0 55 Regular" panose="00020600040101010101" charset="-122"/>
                <a:ea typeface="阿里巴巴普惠体 3.0 55 Regular" panose="00020600040101010101" charset="-122"/>
              </a:rPr>
              <a:t>prev</a:t>
            </a:r>
            <a:r>
              <a:rPr lang="en-US" altLang="zh-CN" sz="1600" b="0">
                <a:solidFill>
                  <a:srgbClr val="000000"/>
                </a:solidFill>
                <a:latin typeface="阿里巴巴普惠体 3.0 55 Regular" panose="00020600040101010101" charset="-122"/>
                <a:ea typeface="阿里巴巴普惠体 3.0 55 Regular" panose="00020600040101010101" charset="-122"/>
              </a:rPr>
              <a:t>(price))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log,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date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date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result2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where</a:t>
            </a:r>
            <a:r>
              <a:rPr lang="en-US" altLang="zh-CN" sz="1600" b="0">
                <a:solidFill>
                  <a:srgbClr val="000000"/>
                </a:solidFill>
                <a:latin typeface="阿里巴巴普惠体 3.0 55 Regular" panose="00020600040101010101" charset="-122"/>
                <a:ea typeface="阿里巴巴普惠体 3.0 55 Regular" panose="00020600040101010101" charset="-122"/>
              </a:rPr>
              <a:t> instrument </a:t>
            </a:r>
            <a:r>
              <a:rPr lang="en-US" altLang="zh-CN" sz="1600" b="0">
                <a:solidFill>
                  <a:srgbClr val="AF00DB"/>
                </a:solidFill>
                <a:latin typeface="阿里巴巴普惠体 3.0 55 Regular" panose="00020600040101010101" charset="-122"/>
                <a:ea typeface="阿里巴巴普惠体 3.0 55 Regular" panose="00020600040101010101" charset="-122"/>
              </a:rPr>
              <a:t>in</a:t>
            </a:r>
            <a:r>
              <a:rPr lang="en-US" altLang="zh-CN" sz="1600" b="0">
                <a:solidFill>
                  <a:srgbClr val="000000"/>
                </a:solidFill>
                <a:latin typeface="阿里巴巴普惠体 3.0 55 Regular" panose="00020600040101010101" charset="-122"/>
                <a:ea typeface="阿里巴巴普惠体 3.0 55 Regular" panose="00020600040101010101" charset="-122"/>
              </a:rPr>
              <a:t> symList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m_log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exec</a:t>
            </a:r>
            <a:r>
              <a:rPr lang="en-US" altLang="zh-CN" sz="1600" b="0">
                <a:solidFill>
                  <a:srgbClr val="000000"/>
                </a:solidFill>
                <a:latin typeface="阿里巴巴普惠体 3.0 55 Regular" panose="00020600040101010101" charset="-122"/>
                <a:ea typeface="阿里巴巴普惠体 3.0 55 Regular" panose="00020600040101010101" charset="-122"/>
              </a:rPr>
              <a:t> log </a:t>
            </a: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portfolio </a:t>
            </a:r>
            <a:r>
              <a:rPr lang="en-US" altLang="zh-CN" sz="1600" b="0">
                <a:solidFill>
                  <a:srgbClr val="AF00DB"/>
                </a:solidFill>
                <a:latin typeface="阿里巴巴普惠体 3.0 55 Regular" panose="00020600040101010101" charset="-122"/>
                <a:ea typeface="阿里巴巴普惠体 3.0 55 Regular" panose="00020600040101010101" charset="-122"/>
              </a:rPr>
              <a:t>pivot by</a:t>
            </a:r>
            <a:r>
              <a:rPr lang="en-US" altLang="zh-CN" sz="1600" b="0">
                <a:solidFill>
                  <a:srgbClr val="000000"/>
                </a:solidFill>
                <a:latin typeface="阿里巴巴普惠体 3.0 55 Regular" panose="00020600040101010101" charset="-122"/>
                <a:ea typeface="阿里巴巴普惠体 3.0 55 Regular" panose="00020600040101010101" charset="-122"/>
              </a:rPr>
              <a:t> date, instrument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mlog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m_log[</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factorResult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getFactor</a:t>
            </a:r>
            <a:r>
              <a:rPr lang="en-US" altLang="zh-CN" sz="1600" b="0">
                <a:solidFill>
                  <a:srgbClr val="000000"/>
                </a:solidFill>
                <a:latin typeface="阿里巴巴普惠体 3.0 55 Regular" panose="00020600040101010101" charset="-122"/>
                <a:ea typeface="阿里巴巴普惠体 3.0 55 Regular" panose="00020600040101010101" charset="-122"/>
              </a:rPr>
              <a:t>(result2, symList)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1122680" y="5330190"/>
            <a:ext cx="9495155" cy="583565"/>
          </a:xfrm>
          <a:prstGeom prst="rect">
            <a:avLst/>
          </a:prstGeom>
        </p:spPr>
        <p:txBody>
          <a:bodyPr wrap="square">
            <a:spAutoFit/>
          </a:bodyPr>
          <a:p>
            <a:pPr marL="0" algn="l">
              <a:buClrTx/>
              <a:buSzTx/>
              <a:buFontTx/>
            </a:pPr>
            <a:r>
              <a:rPr lang="zh-CN" altLang="en-US" sz="1600" b="0" i="0">
                <a:latin typeface="阿里巴巴普惠体 3.0 55 Regular" panose="00020600040101010101" charset="-122"/>
                <a:ea typeface="阿里巴巴普惠体 3.0 55 Regular" panose="00020600040101010101" charset="-122"/>
                <a:cs typeface="阿里巴巴普惠体 3.0 55 Regular" panose="00020600040101010101" charset="-122"/>
              </a:rPr>
              <a:t>在计算完成后，在导航栏中右键点击 factorResult 表，点击弹出界面中的 import，获取计算完成的日频因子结果，存入 Excel 的表格中。</a:t>
            </a:r>
            <a:endParaRPr lang="zh-CN" altLang="en-US" sz="1600" b="0" i="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DIAGRAM_VIRTUALLY_FRAME" val="{&quot;height&quot;:356.25566929133856,&quot;left&quot;:106.65,&quot;top&quot;:121.6,&quot;width&quot;:320.9}"/>
</p:tagLst>
</file>

<file path=ppt/tags/tag22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3.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4.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5.xml><?xml version="1.0" encoding="utf-8"?>
<p:tagLst xmlns:p="http://schemas.openxmlformats.org/presentationml/2006/main">
  <p:tag name="KSO_WM_DIAGRAM_VIRTUALLY_FRAME" val="{&quot;height&quot;:356.25566929133856,&quot;left&quot;:106.65,&quot;top&quot;:121.6,&quot;width&quot;:320.9}"/>
</p:tagLst>
</file>

<file path=ppt/tags/tag22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8.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9.xml><?xml version="1.0" encoding="utf-8"?>
<p:tagLst xmlns:p="http://schemas.openxmlformats.org/presentationml/2006/main">
  <p:tag name="KSO_WM_DIAGRAM_VIRTUALLY_FRAME" val="{&quot;height&quot;:356.25566929133856,&quot;left&quot;:106.65,&quot;top&quot;:121.6,&quot;width&quot;:320.9}"/>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1.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DIAGRAM_VIRTUALLY_FRAME" val="{&quot;height&quot;:356.25566929133856,&quot;left&quot;:106.65,&quot;top&quot;:121.6,&quot;width&quot;:320.9}"/>
</p:tagLst>
</file>

<file path=ppt/tags/tag235.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8.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9.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DIAGRAM_VIRTUALLY_FRAME" val="{&quot;height&quot;:201.5,&quot;left&quot;:53.7,&quot;top&quot;:247.1,&quot;width&quot;:566.05}"/>
</p:tagLst>
</file>

<file path=ppt/tags/tag26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DIAGRAM_VIRTUALLY_FRAME" val="{&quot;height&quot;:201.5,&quot;left&quot;:53.7,&quot;top&quot;:247.1,&quot;width&quot;:566.05}"/>
</p:tagLst>
</file>

<file path=ppt/tags/tag2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DIAGRAM_VIRTUALLY_FRAME" val="{&quot;height&quot;:201.5,&quot;left&quot;:53.7,&quot;top&quot;:247.1,&quot;width&quot;:566.05}"/>
</p:tagLst>
</file>

<file path=ppt/tags/tag2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DIAGRAM_VIRTUALLY_FRAME" val="{&quot;height&quot;:201.5,&quot;left&quot;:53.7,&quot;top&quot;:247.1,&quot;width&quot;:566.05}"/>
</p:tagLst>
</file>

<file path=ppt/tags/tag2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UNIT_TABLE_BEAUTIFY" val="smartTable{d10c93ab-d228-4e34-9dc5-a2a3e91a0ff9}"/>
  <p:tag name="TABLE_ENDDRAG_ORIGIN_RECT" val="483*207"/>
  <p:tag name="TABLE_ENDDRAG_RECT" val="46*84*484*207"/>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DIAGRAM_VIRTUALLY_FRAME" val="{&quot;height&quot;:201.5,&quot;left&quot;:53.7,&quot;top&quot;:247.1,&quot;width&quot;:566.05}"/>
</p:tagLst>
</file>

<file path=ppt/tags/tag2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283,50000213,50000199],&quot;65&quot;:[20205081]}"/>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DIAGRAM_VIRTUALLY_FRAME" val="{&quot;height&quot;:378.9250030517578,&quot;left&quot;:53.7,&quot;top&quot;:73.65,&quot;width&quot;:566.05}"/>
</p:tagLst>
</file>

<file path=ppt/tags/tag297.xml><?xml version="1.0" encoding="utf-8"?>
<p:tagLst xmlns:p="http://schemas.openxmlformats.org/presentationml/2006/main">
  <p:tag name="KSO_WM_DIAGRAM_VIRTUALLY_FRAME" val="{&quot;height&quot;:378.9250030517578,&quot;left&quot;:53.7,&quot;top&quot;:73.65,&quot;width&quot;:566.05}"/>
</p:tagLst>
</file>

<file path=ppt/tags/tag298.xml><?xml version="1.0" encoding="utf-8"?>
<p:tagLst xmlns:p="http://schemas.openxmlformats.org/presentationml/2006/main">
  <p:tag name="KSO_WM_DIAGRAM_VIRTUALLY_FRAME" val="{&quot;height&quot;:378.9250030517578,&quot;left&quot;:53.7,&quot;top&quot;:73.65,&quot;width&quot;:566.05}"/>
</p:tagLst>
</file>

<file path=ppt/tags/tag299.xml><?xml version="1.0" encoding="utf-8"?>
<p:tagLst xmlns:p="http://schemas.openxmlformats.org/presentationml/2006/main">
  <p:tag name="KSO_WM_DIAGRAM_VIRTUALLY_FRAME" val="{&quot;height&quot;:378.9250030517578,&quot;left&quot;:53.7,&quot;top&quot;:73.65,&quot;width&quot;:566.0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DIAGRAM_VIRTUALLY_FRAME" val="{&quot;height&quot;:378.9250030517578,&quot;left&quot;:53.7,&quot;top&quot;:73.65,&quot;width&quot;:566.05}"/>
</p:tagLst>
</file>

<file path=ppt/tags/tag301.xml><?xml version="1.0" encoding="utf-8"?>
<p:tagLst xmlns:p="http://schemas.openxmlformats.org/presentationml/2006/main">
  <p:tag name="KSO_WM_DIAGRAM_VIRTUALLY_FRAME" val="{&quot;height&quot;:378.9250030517578,&quot;left&quot;:53.7,&quot;top&quot;:73.65,&quot;width&quot;:566.05}"/>
</p:tagLst>
</file>

<file path=ppt/tags/tag302.xml><?xml version="1.0" encoding="utf-8"?>
<p:tagLst xmlns:p="http://schemas.openxmlformats.org/presentationml/2006/main">
  <p:tag name="KSO_WM_DIAGRAM_VIRTUALLY_FRAME" val="{&quot;height&quot;:378.9250030517578,&quot;left&quot;:53.7,&quot;top&quot;:73.65,&quot;width&quot;:566.05}"/>
</p:tagLst>
</file>

<file path=ppt/tags/tag303.xml><?xml version="1.0" encoding="utf-8"?>
<p:tagLst xmlns:p="http://schemas.openxmlformats.org/presentationml/2006/main">
  <p:tag name="KSO_WM_DIAGRAM_VIRTUALLY_FRAME" val="{&quot;height&quot;:378.9250030517578,&quot;left&quot;:53.7,&quot;top&quot;:73.65,&quot;width&quot;:566.05}"/>
</p:tagLst>
</file>

<file path=ppt/tags/tag304.xml><?xml version="1.0" encoding="utf-8"?>
<p:tagLst xmlns:p="http://schemas.openxmlformats.org/presentationml/2006/main">
  <p:tag name="KSO_WM_DIAGRAM_VIRTUALLY_FRAME" val="{&quot;height&quot;:378.9250030517578,&quot;left&quot;:53.7,&quot;top&quot;:73.65,&quot;width&quot;:566.05}"/>
</p:tagLst>
</file>

<file path=ppt/tags/tag305.xml><?xml version="1.0" encoding="utf-8"?>
<p:tagLst xmlns:p="http://schemas.openxmlformats.org/presentationml/2006/main">
  <p:tag name="KSO_WM_DIAGRAM_VIRTUALLY_FRAME" val="{&quot;height&quot;:378.9250030517578,&quot;left&quot;:53.7,&quot;top&quot;:73.65,&quot;width&quot;:566.05}"/>
</p:tagLst>
</file>

<file path=ppt/tags/tag30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283,50000213,50000199],&quot;65&quot;:[20205081]}"/>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DIAGRAM_VIRTUALLY_FRAME" val="{&quot;height&quot;:378.9250030517578,&quot;left&quot;:53.7,&quot;top&quot;:73.65,&quot;width&quot;:566.05}"/>
</p:tagLst>
</file>

<file path=ppt/tags/tag311.xml><?xml version="1.0" encoding="utf-8"?>
<p:tagLst xmlns:p="http://schemas.openxmlformats.org/presentationml/2006/main">
  <p:tag name="KSO_WM_DIAGRAM_VIRTUALLY_FRAME" val="{&quot;height&quot;:378.9250030517578,&quot;left&quot;:53.7,&quot;top&quot;:73.65,&quot;width&quot;:566.05}"/>
</p:tagLst>
</file>

<file path=ppt/tags/tag312.xml><?xml version="1.0" encoding="utf-8"?>
<p:tagLst xmlns:p="http://schemas.openxmlformats.org/presentationml/2006/main">
  <p:tag name="KSO_WM_DIAGRAM_VIRTUALLY_FRAME" val="{&quot;height&quot;:378.9250030517578,&quot;left&quot;:53.7,&quot;top&quot;:73.65,&quot;width&quot;:566.05}"/>
</p:tagLst>
</file>

<file path=ppt/tags/tag313.xml><?xml version="1.0" encoding="utf-8"?>
<p:tagLst xmlns:p="http://schemas.openxmlformats.org/presentationml/2006/main">
  <p:tag name="KSO_WM_DIAGRAM_VIRTUALLY_FRAME" val="{&quot;height&quot;:378.9250030517578,&quot;left&quot;:53.7,&quot;top&quot;:73.65,&quot;width&quot;:566.05}"/>
</p:tagLst>
</file>

<file path=ppt/tags/tag31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DIAGRAM_VIRTUALLY_FRAME" val="{&quot;height&quot;:378.9250030517578,&quot;left&quot;:53.7,&quot;top&quot;:73.65,&quot;width&quot;:566.05}"/>
</p:tagLst>
</file>

<file path=ppt/tags/tag31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10&quot;:[3633150],&quot;65&quot;:[20205081]}"/>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DIAGRAM_VIRTUALLY_FRAME" val="{&quot;height&quot;:378.9250030517578,&quot;left&quot;:53.7,&quot;top&quot;:73.65,&quot;width&quot;:566.05}"/>
</p:tagLst>
</file>

<file path=ppt/tags/tag336.xml><?xml version="1.0" encoding="utf-8"?>
<p:tagLst xmlns:p="http://schemas.openxmlformats.org/presentationml/2006/main">
  <p:tag name="KSO_WM_DIAGRAM_VIRTUALLY_FRAME" val="{&quot;height&quot;:378.9250030517578,&quot;left&quot;:53.7,&quot;top&quot;:73.65,&quot;width&quot;:566.05}"/>
</p:tagLst>
</file>

<file path=ppt/tags/tag337.xml><?xml version="1.0" encoding="utf-8"?>
<p:tagLst xmlns:p="http://schemas.openxmlformats.org/presentationml/2006/main">
  <p:tag name="KSO_WM_DIAGRAM_VIRTUALLY_FRAME" val="{&quot;height&quot;:378.9250030517578,&quot;left&quot;:53.7,&quot;top&quot;:73.65,&quot;width&quot;:566.05}"/>
</p:tagLst>
</file>

<file path=ppt/tags/tag338.xml><?xml version="1.0" encoding="utf-8"?>
<p:tagLst xmlns:p="http://schemas.openxmlformats.org/presentationml/2006/main">
  <p:tag name="KSO_WM_DIAGRAM_VIRTUALLY_FRAME" val="{&quot;height&quot;:378.9250030517578,&quot;left&quot;:53.7,&quot;top&quot;:73.65,&quot;width&quot;:566.05}"/>
</p:tagLst>
</file>

<file path=ppt/tags/tag339.xml><?xml version="1.0" encoding="utf-8"?>
<p:tagLst xmlns:p="http://schemas.openxmlformats.org/presentationml/2006/main">
  <p:tag name="KSO_WM_DIAGRAM_VIRTUALLY_FRAME" val="{&quot;height&quot;:378.9250030517578,&quot;left&quot;:53.7,&quot;top&quot;:73.65,&quot;width&quot;:566.05}"/>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DIAGRAM_VIRTUALLY_FRAME" val="{&quot;height&quot;:378.9250030517578,&quot;left&quot;:53.7,&quot;top&quot;:73.65,&quot;width&quot;:566.05}"/>
</p:tagLst>
</file>

<file path=ppt/tags/tag3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DIAGRAM_VIRTUALLY_FRAME" val="{&quot;height&quot;:378.9250030517578,&quot;left&quot;:53.7,&quot;top&quot;:73.65,&quot;width&quot;:566.05}"/>
</p:tagLst>
</file>

<file path=ppt/tags/tag36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BEAUTIFY_FLAG" val=""/>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BEAUTIFY_FLAG" val=""/>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21595264,21571667,3505476,3633150],&quot;29&quot;:[50000090,50052716,50000211,50053052,50053246,50052948,50053112,50053304,50053037,50052976,50053008,50053121,50000086,50000097,50000142,50049413,50052436,50000099,50052409,50052433,50052423,50000283,50000213,50000199],&quot;65&quot;:[2020508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397.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398.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99.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397.xml><?xml version="1.0" encoding="utf-8"?>
<ds:datastoreItem xmlns:ds="http://schemas.openxmlformats.org/officeDocument/2006/customXml" ds:itemID="{6FA970EA-851C-4A85-8726-6F70FCE7C638}"/>
</file>

<file path=customXml/itemProps398.xml><?xml version="1.0" encoding="utf-8"?>
<ds:datastoreItem xmlns:ds="http://schemas.openxmlformats.org/officeDocument/2006/customXml" ds:itemID="{1BAC9665-C222-4D6D-8CEA-72065A47DCA5}">
  <ds:schemaRefs/>
</ds:datastoreItem>
</file>

<file path=customXml/itemProps399.xml><?xml version="1.0" encoding="utf-8"?>
<ds:datastoreItem xmlns:ds="http://schemas.openxmlformats.org/officeDocument/2006/customXml" ds:itemID="{4897CBA7-3BB1-4D84-9511-8FBE1866C852}">
  <ds:schemaRefs/>
</ds:datastoreItem>
</file>

<file path=docProps/app.xml><?xml version="1.0" encoding="utf-8"?>
<Properties xmlns="http://schemas.openxmlformats.org/officeDocument/2006/extended-properties" xmlns:vt="http://schemas.openxmlformats.org/officeDocument/2006/docPropsVTypes">
  <TotalTime>0</TotalTime>
  <Words>9439</Words>
  <Application>WPS 演示</Application>
  <PresentationFormat>宽屏</PresentationFormat>
  <Paragraphs>438</Paragraphs>
  <Slides>26</Slides>
  <Notes>13</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26</vt:i4>
      </vt:variant>
    </vt:vector>
  </HeadingPairs>
  <TitlesOfParts>
    <vt:vector size="48" baseType="lpstr">
      <vt:lpstr>Arial</vt:lpstr>
      <vt:lpstr>宋体</vt:lpstr>
      <vt:lpstr>Wingdings</vt:lpstr>
      <vt:lpstr>Wingdings</vt:lpstr>
      <vt:lpstr>Noto Sans S Chinese Regular</vt:lpstr>
      <vt:lpstr>Times New Roman</vt:lpstr>
      <vt:lpstr>Noto Sans S Chinese Medium</vt:lpstr>
      <vt:lpstr>思源黑体 Medium</vt:lpstr>
      <vt:lpstr>黑体</vt:lpstr>
      <vt:lpstr>阿里巴巴普惠体 3.0 55 Regular</vt:lpstr>
      <vt:lpstr>Times New Roman Regular</vt:lpstr>
      <vt:lpstr>思源黑体 CN Normal</vt:lpstr>
      <vt:lpstr>Calibri</vt:lpstr>
      <vt:lpstr>MyFont</vt:lpstr>
      <vt:lpstr>微软雅黑</vt:lpstr>
      <vt:lpstr>Arial Unicode MS</vt:lpstr>
      <vt:lpstr>Cambria Math</vt:lpstr>
      <vt:lpstr>WordVisi_MSFontService</vt:lpstr>
      <vt:lpstr>Segoe Print</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603</cp:revision>
  <cp:lastPrinted>2024-07-11T02:44:00Z</cp:lastPrinted>
  <dcterms:created xsi:type="dcterms:W3CDTF">2024-04-18T10:05:00Z</dcterms:created>
  <dcterms:modified xsi:type="dcterms:W3CDTF">2025-08-22T08:50:45Z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2EBED468CEA74F7AA51C327807224849</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